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0.svg" ContentType="image/svg+xml"/>
  <Override PartName="/ppt/media/image12.svg" ContentType="image/svg+xml"/>
  <Override PartName="/ppt/media/image14.svg" ContentType="image/svg+xml"/>
  <Override PartName="/ppt/media/image18.svg" ContentType="image/svg+xml"/>
  <Override PartName="/ppt/media/image23.svg" ContentType="image/svg+xml"/>
  <Override PartName="/ppt/media/image30.svg" ContentType="image/svg+xml"/>
  <Override PartName="/ppt/media/image32.svg" ContentType="image/svg+xml"/>
  <Override PartName="/ppt/media/image34.svg" ContentType="image/svg+xml"/>
  <Override PartName="/ppt/media/image36.svg" ContentType="image/svg+xml"/>
  <Override PartName="/ppt/media/image5.svg" ContentType="image/svg+xml"/>
  <Override PartName="/ppt/media/image8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3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90" r:id="rId11"/>
    <p:sldId id="263" r:id="rId12"/>
    <p:sldId id="264" r:id="rId13"/>
    <p:sldId id="266" r:id="rId14"/>
    <p:sldId id="267" r:id="rId15"/>
    <p:sldId id="268" r:id="rId16"/>
    <p:sldId id="270" r:id="rId17"/>
    <p:sldId id="271" r:id="rId18"/>
    <p:sldId id="272" r:id="rId19"/>
  </p:sldIdLst>
  <p:sldSz cx="13004800" cy="7315200"/>
  <p:notesSz cx="6858000" cy="9144000"/>
  <p:embeddedFontLst>
    <p:embeddedFont>
      <p:font typeface="Calibri" panose="020F0502020204030204" charset="0"/>
      <p:regular r:id="rId23"/>
      <p:bold r:id="rId24"/>
      <p:italic r:id="rId25"/>
      <p:boldItalic r:id="rId26"/>
    </p:embeddedFont>
    <p:embeddedFont>
      <p:font typeface="Fira Sans Bold" panose="020B0803050000020004"/>
      <p:bold r:id="rId27"/>
    </p:embeddedFont>
    <p:embeddedFont>
      <p:font typeface="Fira Sans" panose="020B0503050000020004"/>
      <p:regular r:id="rId28"/>
      <p:bold r:id="rId29"/>
      <p:italic r:id="rId30"/>
      <p:boldItalic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9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67" d="100"/>
          <a:sy n="67" d="100"/>
        </p:scale>
        <p:origin x="-120" y="-282"/>
      </p:cViewPr>
      <p:guideLst>
        <p:guide orient="horz" pos="220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1" Type="http://schemas.openxmlformats.org/officeDocument/2006/relationships/font" Target="fonts/font9.fntdata"/><Relationship Id="rId30" Type="http://schemas.openxmlformats.org/officeDocument/2006/relationships/font" Target="fonts/font8.fntdata"/><Relationship Id="rId3" Type="http://schemas.openxmlformats.org/officeDocument/2006/relationships/slide" Target="slides/slide1.xml"/><Relationship Id="rId29" Type="http://schemas.openxmlformats.org/officeDocument/2006/relationships/font" Target="fonts/font7.fntdata"/><Relationship Id="rId28" Type="http://schemas.openxmlformats.org/officeDocument/2006/relationships/font" Target="fonts/font6.fntdata"/><Relationship Id="rId27" Type="http://schemas.openxmlformats.org/officeDocument/2006/relationships/font" Target="fonts/font5.fntdata"/><Relationship Id="rId26" Type="http://schemas.openxmlformats.org/officeDocument/2006/relationships/font" Target="fonts/font4.fntdata"/><Relationship Id="rId25" Type="http://schemas.openxmlformats.org/officeDocument/2006/relationships/font" Target="fonts/font3.fntdata"/><Relationship Id="rId24" Type="http://schemas.openxmlformats.org/officeDocument/2006/relationships/font" Target="fonts/font2.fntdata"/><Relationship Id="rId23" Type="http://schemas.openxmlformats.org/officeDocument/2006/relationships/font" Target="fonts/font1.fntdata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svg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sv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34.svg"/><Relationship Id="rId3" Type="http://schemas.openxmlformats.org/officeDocument/2006/relationships/image" Target="../media/image33.png"/><Relationship Id="rId2" Type="http://schemas.openxmlformats.org/officeDocument/2006/relationships/image" Target="../media/image32.svg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svg"/><Relationship Id="rId1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5.svg"/><Relationship Id="rId7" Type="http://schemas.openxmlformats.org/officeDocument/2006/relationships/image" Target="../media/image4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sv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16400" y="457200"/>
            <a:ext cx="38227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dirty="0">
                <a:latin typeface="Times New Roman" panose="02020603050405020304" charset="0"/>
                <a:cs typeface="Times New Roman" panose="02020603050405020304" charset="0"/>
              </a:rPr>
              <a:t>KHOA KỸ THUẬT VÀ CÔNG NGHỆ</a:t>
            </a:r>
            <a:endParaRPr lang="vi-VN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42130" y="3307080"/>
            <a:ext cx="35706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000" b="1" dirty="0">
                <a:latin typeface="Calibri (Body)"/>
              </a:rPr>
              <a:t>BÁO CÁO ĐỒ ÁN CƠ SỞ NGÀNH</a:t>
            </a:r>
            <a:endParaRPr lang="vi-VN" sz="2000" b="1" dirty="0">
              <a:latin typeface="Calibri (Body)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549400" y="3810000"/>
            <a:ext cx="9158605" cy="475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500" b="1" dirty="0" smtClean="0">
                <a:latin typeface="Calibri (Body)"/>
              </a:rPr>
              <a:t>“</a:t>
            </a:r>
            <a:r>
              <a:rPr lang="en-US" sz="2500" b="1" dirty="0" err="1" smtClean="0">
                <a:latin typeface="Calibri (Body)"/>
              </a:rPr>
              <a:t>Tìm</a:t>
            </a:r>
            <a:r>
              <a:rPr lang="en-US" sz="2500" b="1" dirty="0" smtClean="0">
                <a:latin typeface="Calibri (Body)"/>
              </a:rPr>
              <a:t> </a:t>
            </a:r>
            <a:r>
              <a:rPr lang="en-US" sz="2500" b="1" dirty="0" err="1" smtClean="0">
                <a:latin typeface="Calibri (Body)"/>
              </a:rPr>
              <a:t>hiểu</a:t>
            </a:r>
            <a:r>
              <a:rPr lang="en-US" sz="2500" b="1" dirty="0" smtClean="0">
                <a:latin typeface="Calibri (Body)"/>
              </a:rPr>
              <a:t> </a:t>
            </a:r>
            <a:r>
              <a:rPr lang="en-US" sz="2500" b="1" dirty="0" err="1" smtClean="0">
                <a:latin typeface="Calibri (Body)"/>
              </a:rPr>
              <a:t>và</a:t>
            </a:r>
            <a:r>
              <a:rPr lang="en-US" sz="2500" b="1" dirty="0" smtClean="0">
                <a:latin typeface="Calibri (Body)"/>
              </a:rPr>
              <a:t> </a:t>
            </a:r>
            <a:r>
              <a:rPr lang="en-US" sz="2500" b="1" dirty="0" err="1" smtClean="0">
                <a:latin typeface="Calibri (Body)"/>
              </a:rPr>
              <a:t>xây</a:t>
            </a:r>
            <a:r>
              <a:rPr lang="en-US" sz="2500" b="1" dirty="0" smtClean="0">
                <a:latin typeface="Calibri (Body)"/>
              </a:rPr>
              <a:t> </a:t>
            </a:r>
            <a:r>
              <a:rPr lang="en-US" sz="2500" b="1" dirty="0" err="1" smtClean="0">
                <a:latin typeface="Calibri (Body)"/>
              </a:rPr>
              <a:t>dựng</a:t>
            </a:r>
            <a:r>
              <a:rPr lang="en-US" sz="2500" b="1" dirty="0" smtClean="0">
                <a:latin typeface="Calibri (Body)"/>
              </a:rPr>
              <a:t> </a:t>
            </a:r>
            <a:r>
              <a:rPr lang="en-US" sz="2500" b="1" dirty="0" err="1" smtClean="0">
                <a:latin typeface="Calibri (Body)"/>
              </a:rPr>
              <a:t>ứng</a:t>
            </a:r>
            <a:r>
              <a:rPr lang="en-US" sz="2500" b="1" dirty="0" smtClean="0">
                <a:latin typeface="Calibri (Body)"/>
              </a:rPr>
              <a:t> </a:t>
            </a:r>
            <a:r>
              <a:rPr lang="en-US" sz="2500" b="1" dirty="0" err="1" smtClean="0">
                <a:latin typeface="Calibri (Body)"/>
              </a:rPr>
              <a:t>dụng</a:t>
            </a:r>
            <a:r>
              <a:rPr lang="en-US" sz="2500" b="1" dirty="0" smtClean="0">
                <a:latin typeface="Calibri (Body)"/>
              </a:rPr>
              <a:t> </a:t>
            </a:r>
            <a:r>
              <a:rPr lang="en-US" sz="2500" b="1" dirty="0" err="1" smtClean="0">
                <a:latin typeface="Calibri (Body)"/>
              </a:rPr>
              <a:t>quản</a:t>
            </a:r>
            <a:r>
              <a:rPr lang="en-US" sz="2500" b="1" dirty="0" smtClean="0">
                <a:latin typeface="Calibri (Body)"/>
              </a:rPr>
              <a:t> </a:t>
            </a:r>
            <a:r>
              <a:rPr lang="en-US" sz="2500" b="1" dirty="0" err="1" smtClean="0">
                <a:latin typeface="Calibri (Body)"/>
              </a:rPr>
              <a:t>lý</a:t>
            </a:r>
            <a:r>
              <a:rPr lang="en-US" sz="2500" b="1" dirty="0" smtClean="0">
                <a:latin typeface="Calibri (Body)"/>
              </a:rPr>
              <a:t> </a:t>
            </a:r>
            <a:r>
              <a:rPr lang="en-US" sz="2500" b="1" dirty="0" err="1" smtClean="0">
                <a:latin typeface="Calibri (Body)"/>
              </a:rPr>
              <a:t>cửa</a:t>
            </a:r>
            <a:r>
              <a:rPr lang="en-US" sz="2500" b="1" dirty="0" smtClean="0">
                <a:latin typeface="Calibri (Body)"/>
              </a:rPr>
              <a:t> </a:t>
            </a:r>
            <a:r>
              <a:rPr lang="en-US" sz="2500" b="1" dirty="0" err="1" smtClean="0">
                <a:latin typeface="Calibri (Body)"/>
              </a:rPr>
              <a:t>hàng</a:t>
            </a:r>
            <a:r>
              <a:rPr lang="en-US" sz="2500" b="1" dirty="0" smtClean="0">
                <a:latin typeface="Calibri (Body)"/>
              </a:rPr>
              <a:t> </a:t>
            </a:r>
            <a:r>
              <a:rPr lang="en-US" sz="2500" b="1" dirty="0" err="1" smtClean="0">
                <a:latin typeface="Calibri (Body)"/>
              </a:rPr>
              <a:t>vật</a:t>
            </a:r>
            <a:r>
              <a:rPr lang="en-US" sz="2500" b="1" dirty="0" smtClean="0">
                <a:latin typeface="Calibri (Body)"/>
              </a:rPr>
              <a:t> </a:t>
            </a:r>
            <a:r>
              <a:rPr lang="en-US" sz="2500" b="1" dirty="0" err="1" smtClean="0">
                <a:latin typeface="Calibri (Body)"/>
              </a:rPr>
              <a:t>liệu</a:t>
            </a:r>
            <a:r>
              <a:rPr lang="en-US" sz="2500" b="1" dirty="0" smtClean="0">
                <a:latin typeface="Calibri (Body)"/>
              </a:rPr>
              <a:t> </a:t>
            </a:r>
            <a:r>
              <a:rPr lang="en-US" sz="2500" b="1" dirty="0" err="1" smtClean="0">
                <a:latin typeface="Calibri (Body)"/>
              </a:rPr>
              <a:t>xây</a:t>
            </a:r>
            <a:r>
              <a:rPr lang="en-US" sz="2500" b="1" dirty="0" smtClean="0">
                <a:latin typeface="Calibri (Body)"/>
              </a:rPr>
              <a:t> </a:t>
            </a:r>
            <a:r>
              <a:rPr lang="en-US" sz="2500" b="1" dirty="0" err="1" smtClean="0">
                <a:latin typeface="Calibri (Body)"/>
              </a:rPr>
              <a:t>dựng</a:t>
            </a:r>
            <a:r>
              <a:rPr lang="vi-VN" sz="2500" b="1" dirty="0" smtClean="0">
                <a:latin typeface="Calibri (Body)"/>
              </a:rPr>
              <a:t>”</a:t>
            </a:r>
            <a:endParaRPr lang="vi-VN" sz="2500" b="1" dirty="0">
              <a:latin typeface="Calibri (Body)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9860" y="838200"/>
            <a:ext cx="4304030" cy="445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2300" b="1" dirty="0">
                <a:latin typeface="Calibri (Body)"/>
              </a:rPr>
              <a:t>BỘ MÔN CÔNG NGHỆ THÔNG TIN</a:t>
            </a:r>
            <a:endParaRPr lang="vi-VN" sz="2300" b="1" dirty="0">
              <a:latin typeface="Calibri (Body)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625600" y="4810161"/>
            <a:ext cx="876744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1500" b="1" dirty="0">
                <a:latin typeface="Calibri (Body)"/>
              </a:rPr>
              <a:t>Giảng viên hướng dẫn</a:t>
            </a:r>
            <a:r>
              <a:rPr lang="vi-VN" sz="1500" dirty="0">
                <a:latin typeface="Calibri (Body)"/>
              </a:rPr>
              <a:t>: ThS. </a:t>
            </a:r>
            <a:r>
              <a:rPr lang="en-US" sz="1500" dirty="0" err="1" smtClean="0">
                <a:latin typeface="Calibri (Body)"/>
              </a:rPr>
              <a:t>Nguyễn</a:t>
            </a:r>
            <a:r>
              <a:rPr lang="en-US" sz="1500" dirty="0" smtClean="0">
                <a:latin typeface="Calibri (Body)"/>
              </a:rPr>
              <a:t> </a:t>
            </a:r>
            <a:r>
              <a:rPr lang="en-US" sz="1500" dirty="0" err="1" smtClean="0">
                <a:latin typeface="Calibri (Body)"/>
              </a:rPr>
              <a:t>Thừa</a:t>
            </a:r>
            <a:r>
              <a:rPr lang="en-US" sz="1500" dirty="0" smtClean="0">
                <a:latin typeface="Calibri (Body)"/>
              </a:rPr>
              <a:t> </a:t>
            </a:r>
            <a:r>
              <a:rPr lang="en-US" sz="1500" dirty="0" err="1" smtClean="0">
                <a:latin typeface="Calibri (Body)"/>
              </a:rPr>
              <a:t>Phát</a:t>
            </a:r>
            <a:r>
              <a:rPr lang="en-US" sz="1500" dirty="0" smtClean="0">
                <a:latin typeface="Calibri (Body)"/>
              </a:rPr>
              <a:t> </a:t>
            </a:r>
            <a:r>
              <a:rPr lang="en-US" sz="1500" dirty="0" err="1" smtClean="0">
                <a:latin typeface="Calibri (Body)"/>
              </a:rPr>
              <a:t>Tài</a:t>
            </a:r>
            <a:endParaRPr lang="vi-VN" sz="1500" dirty="0">
              <a:latin typeface="Calibri (Body)"/>
            </a:endParaRPr>
          </a:p>
          <a:p>
            <a:pPr algn="ctr"/>
            <a:r>
              <a:rPr lang="vi-VN" sz="1500" b="1" dirty="0">
                <a:latin typeface="Calibri (Body)"/>
              </a:rPr>
              <a:t>Sinh viên thực hiện</a:t>
            </a:r>
            <a:r>
              <a:rPr lang="vi-VN" sz="1500" dirty="0">
                <a:latin typeface="Calibri (Body)"/>
              </a:rPr>
              <a:t>: </a:t>
            </a:r>
            <a:r>
              <a:rPr lang="en-US" sz="1500" dirty="0" smtClean="0">
                <a:latin typeface="Calibri (Body)"/>
              </a:rPr>
              <a:t>Mai </a:t>
            </a:r>
            <a:r>
              <a:rPr lang="en-US" sz="1500" dirty="0" err="1" smtClean="0">
                <a:latin typeface="Calibri (Body)"/>
              </a:rPr>
              <a:t>Đỗ</a:t>
            </a:r>
            <a:r>
              <a:rPr lang="en-US" sz="1500" dirty="0" smtClean="0">
                <a:latin typeface="Calibri (Body)"/>
              </a:rPr>
              <a:t> </a:t>
            </a:r>
            <a:r>
              <a:rPr lang="en-US" sz="1500" dirty="0" err="1" smtClean="0">
                <a:latin typeface="Calibri (Body)"/>
              </a:rPr>
              <a:t>Uyên</a:t>
            </a:r>
            <a:endParaRPr lang="vi-VN" sz="1500" dirty="0">
              <a:latin typeface="Calibri (Body)"/>
            </a:endParaRPr>
          </a:p>
          <a:p>
            <a:pPr algn="ctr"/>
            <a:r>
              <a:rPr lang="vi-VN" sz="1500" b="1" dirty="0">
                <a:latin typeface="Calibri (Body)"/>
              </a:rPr>
              <a:t>Lớp</a:t>
            </a:r>
            <a:r>
              <a:rPr lang="vi-VN" sz="1500" dirty="0">
                <a:latin typeface="Calibri (Body)"/>
              </a:rPr>
              <a:t>: DA21TTC</a:t>
            </a:r>
            <a:endParaRPr lang="vi-VN" sz="1500" dirty="0">
              <a:latin typeface="Calibri (Body)"/>
            </a:endParaRPr>
          </a:p>
          <a:p>
            <a:pPr algn="ctr"/>
            <a:r>
              <a:rPr lang="vi-VN" sz="1500" b="1" dirty="0">
                <a:latin typeface="Calibri (Body)"/>
              </a:rPr>
              <a:t>Khóa</a:t>
            </a:r>
            <a:r>
              <a:rPr lang="vi-VN" sz="1500" dirty="0">
                <a:latin typeface="Calibri (Body)"/>
              </a:rPr>
              <a:t>: 2021-2025</a:t>
            </a:r>
            <a:endParaRPr lang="vi-VN" sz="1500" dirty="0">
              <a:latin typeface="Calibri (Body)"/>
            </a:endParaRPr>
          </a:p>
        </p:txBody>
      </p:sp>
      <p:pic>
        <p:nvPicPr>
          <p:cNvPr id="7" name="Picture 6" descr="Description: images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30051" y="1600200"/>
            <a:ext cx="1163216" cy="114302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Oval 7"/>
          <p:cNvSpPr/>
          <p:nvPr/>
        </p:nvSpPr>
        <p:spPr>
          <a:xfrm>
            <a:off x="-279399" y="437392"/>
            <a:ext cx="1447800" cy="154380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libri (Body)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654800" y="6281939"/>
            <a:ext cx="1447800" cy="154380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libri (Body)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1684000" y="-406257"/>
            <a:ext cx="1447800" cy="154380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libri (Body)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-354011" y="6096000"/>
            <a:ext cx="1447800" cy="154380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libri (Body)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2065000" y="4014445"/>
            <a:ext cx="1447800" cy="1543808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>
              <a:latin typeface="Calibri (Body)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68400" y="843896"/>
            <a:ext cx="4976495" cy="526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Calibri (Body)"/>
              </a:rPr>
              <a:t>BIỂU ĐỒ CƠ SỞ DỮ LIỆU</a:t>
            </a:r>
            <a:endParaRPr lang="en-US" sz="3200" b="1" dirty="0">
              <a:solidFill>
                <a:srgbClr val="000000"/>
              </a:solidFill>
              <a:latin typeface="Calibri (Body)"/>
            </a:endParaRPr>
          </a:p>
        </p:txBody>
      </p:sp>
      <p:sp>
        <p:nvSpPr>
          <p:cNvPr id="9" name="TextBox 10"/>
          <p:cNvSpPr txBox="1"/>
          <p:nvPr/>
        </p:nvSpPr>
        <p:spPr>
          <a:xfrm>
            <a:off x="1459176" y="5754483"/>
            <a:ext cx="3863345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 err="1" smtClean="0">
                <a:solidFill>
                  <a:srgbClr val="000000"/>
                </a:solidFill>
                <a:latin typeface="Fira Sans" panose="020B0503050000020004"/>
              </a:rPr>
              <a:t>Mô</a:t>
            </a:r>
            <a:r>
              <a:rPr lang="en-US" sz="2200" dirty="0" smtClean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Fira Sans" panose="020B0503050000020004"/>
              </a:rPr>
              <a:t>hình</a:t>
            </a:r>
            <a:r>
              <a:rPr lang="en-US" sz="2200" dirty="0" smtClean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Fira Sans" panose="020B0503050000020004"/>
              </a:rPr>
              <a:t>quan</a:t>
            </a:r>
            <a:r>
              <a:rPr lang="en-US" sz="2200" dirty="0" smtClean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Fira Sans" panose="020B0503050000020004"/>
              </a:rPr>
              <a:t>niệm</a:t>
            </a:r>
            <a:r>
              <a:rPr lang="en-US" sz="2200" dirty="0" smtClean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Fira Sans" panose="020B0503050000020004"/>
              </a:rPr>
              <a:t>dữ</a:t>
            </a:r>
            <a:r>
              <a:rPr lang="en-US" sz="2200" dirty="0" smtClean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Fira Sans" panose="020B0503050000020004"/>
              </a:rPr>
              <a:t>liệu</a:t>
            </a:r>
            <a:endParaRPr lang="en-US" sz="2200" dirty="0">
              <a:solidFill>
                <a:srgbClr val="000000"/>
              </a:solidFill>
              <a:latin typeface="Fira Sans" panose="020B05030500000200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8026400" y="5754483"/>
            <a:ext cx="3863345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 err="1" smtClean="0">
                <a:solidFill>
                  <a:srgbClr val="000000"/>
                </a:solidFill>
                <a:latin typeface="Fira Sans" panose="020B0503050000020004"/>
              </a:rPr>
              <a:t>Mô</a:t>
            </a:r>
            <a:r>
              <a:rPr lang="en-US" sz="2200" dirty="0" smtClean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Fira Sans" panose="020B0503050000020004"/>
              </a:rPr>
              <a:t>hình</a:t>
            </a:r>
            <a:r>
              <a:rPr lang="en-US" sz="2200" dirty="0" smtClean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Fira Sans" panose="020B0503050000020004"/>
              </a:rPr>
              <a:t>vật</a:t>
            </a:r>
            <a:r>
              <a:rPr lang="en-US" sz="2200" dirty="0" smtClean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Fira Sans" panose="020B0503050000020004"/>
              </a:rPr>
              <a:t>lý</a:t>
            </a:r>
            <a:r>
              <a:rPr lang="en-US" sz="2200" dirty="0" smtClean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Fira Sans" panose="020B0503050000020004"/>
              </a:rPr>
              <a:t>dữ</a:t>
            </a:r>
            <a:r>
              <a:rPr lang="en-US" sz="2200" dirty="0" smtClean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Fira Sans" panose="020B0503050000020004"/>
              </a:rPr>
              <a:t>liệu</a:t>
            </a:r>
            <a:endParaRPr lang="en-US" sz="2200" dirty="0">
              <a:solidFill>
                <a:srgbClr val="000000"/>
              </a:solidFill>
              <a:latin typeface="Fira Sans" panose="020B0503050000020004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600" y="1583690"/>
            <a:ext cx="6281420" cy="41706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00" y="1447800"/>
            <a:ext cx="6339840" cy="4145280"/>
          </a:xfrm>
          <a:prstGeom prst="rect">
            <a:avLst/>
          </a:prstGeom>
        </p:spPr>
      </p:pic>
      <p:sp>
        <p:nvSpPr>
          <p:cNvPr id="11" name="AutoShape 6"/>
          <p:cNvSpPr/>
          <p:nvPr/>
        </p:nvSpPr>
        <p:spPr>
          <a:xfrm>
            <a:off x="6654800" y="1752600"/>
            <a:ext cx="13335" cy="4145280"/>
          </a:xfrm>
          <a:prstGeom prst="line">
            <a:avLst/>
          </a:prstGeom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p>
            <a:endParaRPr lang="vi-VN">
              <a:latin typeface="Calibri (Body)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01800" y="990915"/>
            <a:ext cx="3581400" cy="17953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Calibri (Body)"/>
              </a:rPr>
              <a:t>KẾT QUẢ </a:t>
            </a:r>
            <a:endParaRPr lang="en-US" sz="5000" b="1" dirty="0">
              <a:solidFill>
                <a:srgbClr val="000000"/>
              </a:solidFill>
              <a:latin typeface="Calibri (Body)"/>
            </a:endParaRPr>
          </a:p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Calibri (Body)"/>
              </a:rPr>
              <a:t>ĐẠT ĐƯỢC</a:t>
            </a:r>
            <a:endParaRPr lang="en-US" sz="5000" b="1" dirty="0">
              <a:solidFill>
                <a:srgbClr val="000000"/>
              </a:solidFill>
              <a:latin typeface="Calibri (Body)"/>
            </a:endParaRPr>
          </a:p>
        </p:txBody>
      </p:sp>
      <p:sp>
        <p:nvSpPr>
          <p:cNvPr id="5" name="Freeform 2"/>
          <p:cNvSpPr/>
          <p:nvPr/>
        </p:nvSpPr>
        <p:spPr>
          <a:xfrm>
            <a:off x="5740400" y="1219200"/>
            <a:ext cx="6574790" cy="5450205"/>
          </a:xfrm>
          <a:custGeom>
            <a:avLst/>
            <a:gdLst/>
            <a:ahLst/>
            <a:cxnLst/>
            <a:rect l="l" t="t" r="r" b="b"/>
            <a:pathLst>
              <a:path w="4412654" h="4114800">
                <a:moveTo>
                  <a:pt x="0" y="0"/>
                </a:moveTo>
                <a:lnTo>
                  <a:pt x="4412654" y="0"/>
                </a:lnTo>
                <a:lnTo>
                  <a:pt x="44126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Oval 5"/>
          <p:cNvSpPr/>
          <p:nvPr/>
        </p:nvSpPr>
        <p:spPr>
          <a:xfrm>
            <a:off x="787400" y="1009965"/>
            <a:ext cx="715384" cy="76772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Calibri (Body)"/>
              </a:rPr>
              <a:t>3</a:t>
            </a:r>
            <a:endParaRPr lang="en-US" sz="2000" b="1" dirty="0">
              <a:latin typeface="Calibri (Body)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5400000">
            <a:off x="36739" y="649487"/>
            <a:ext cx="750987" cy="164065"/>
            <a:chOff x="0" y="0"/>
            <a:chExt cx="164826" cy="3600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 b="1">
                <a:latin typeface="Calibri (Body)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 b="1">
                <a:latin typeface="Calibri (Body)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31520" y="442978"/>
            <a:ext cx="4651473" cy="526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Calibri (Body)"/>
              </a:rPr>
              <a:t>Giao </a:t>
            </a:r>
            <a:r>
              <a:rPr lang="en-US" sz="3200" b="1" dirty="0" err="1">
                <a:solidFill>
                  <a:srgbClr val="000000"/>
                </a:solidFill>
                <a:latin typeface="Calibri (Body)"/>
              </a:rPr>
              <a:t>diện</a:t>
            </a:r>
            <a:r>
              <a:rPr lang="en-US" sz="3200" b="1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alibri (Body)"/>
              </a:rPr>
              <a:t>đăng</a:t>
            </a:r>
            <a:r>
              <a:rPr lang="en-US" sz="3200" b="1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alibri (Body)"/>
              </a:rPr>
              <a:t>nhập</a:t>
            </a:r>
            <a:endParaRPr lang="en-US" sz="3200" b="1" dirty="0">
              <a:solidFill>
                <a:srgbClr val="000000"/>
              </a:solidFill>
              <a:latin typeface="Calibri (Body)"/>
            </a:endParaRPr>
          </a:p>
        </p:txBody>
      </p:sp>
      <p:pic>
        <p:nvPicPr>
          <p:cNvPr id="3074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2" y="1128853"/>
            <a:ext cx="5691187" cy="2852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Group 3"/>
          <p:cNvGrpSpPr/>
          <p:nvPr/>
        </p:nvGrpSpPr>
        <p:grpSpPr>
          <a:xfrm rot="5400000">
            <a:off x="6400474" y="2873507"/>
            <a:ext cx="750987" cy="164065"/>
            <a:chOff x="0" y="0"/>
            <a:chExt cx="164826" cy="36009"/>
          </a:xfrm>
        </p:grpSpPr>
        <p:sp>
          <p:nvSpPr>
            <p:cNvPr id="9" name="Freeform 4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 b="1">
                <a:latin typeface="Calibri (Body)"/>
              </a:endParaRPr>
            </a:p>
          </p:txBody>
        </p:sp>
        <p:sp>
          <p:nvSpPr>
            <p:cNvPr id="10" name="TextBox 5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 b="1">
                <a:latin typeface="Calibri (Body)"/>
              </a:endParaRPr>
            </a:p>
          </p:txBody>
        </p:sp>
      </p:grpSp>
      <p:sp>
        <p:nvSpPr>
          <p:cNvPr id="11" name="TextBox 6"/>
          <p:cNvSpPr txBox="1"/>
          <p:nvPr/>
        </p:nvSpPr>
        <p:spPr>
          <a:xfrm>
            <a:off x="7023119" y="2647950"/>
            <a:ext cx="5605443" cy="526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Calibri (Body)"/>
              </a:rPr>
              <a:t>Giao </a:t>
            </a:r>
            <a:r>
              <a:rPr lang="en-US" sz="3200" b="1" dirty="0" err="1">
                <a:solidFill>
                  <a:srgbClr val="000000"/>
                </a:solidFill>
                <a:latin typeface="Calibri (Body)"/>
              </a:rPr>
              <a:t>diện</a:t>
            </a:r>
            <a:r>
              <a:rPr lang="en-US" sz="3200" b="1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alibri (Body)"/>
              </a:rPr>
              <a:t>quản</a:t>
            </a:r>
            <a:r>
              <a:rPr lang="en-US" sz="3200" b="1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alibri (Body)"/>
              </a:rPr>
              <a:t>lý</a:t>
            </a:r>
            <a:r>
              <a:rPr lang="en-US" sz="3200" b="1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alibri (Body)"/>
              </a:rPr>
              <a:t>vật</a:t>
            </a:r>
            <a:r>
              <a:rPr lang="en-US" sz="3200" b="1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alibri (Body)"/>
              </a:rPr>
              <a:t>liệu</a:t>
            </a:r>
            <a:endParaRPr lang="en-US" sz="3200" b="1" dirty="0">
              <a:solidFill>
                <a:srgbClr val="000000"/>
              </a:solidFill>
              <a:latin typeface="Calibri (Body)"/>
            </a:endParaRPr>
          </a:p>
        </p:txBody>
      </p:sp>
      <p:pic>
        <p:nvPicPr>
          <p:cNvPr id="307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129" y="3331033"/>
            <a:ext cx="5770562" cy="378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6472664" y="2650005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 b="1">
                <a:latin typeface="Calibri (Body)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 b="1">
                <a:latin typeface="Calibri (Body)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032859" y="2530450"/>
            <a:ext cx="580241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Calibri (Body)"/>
              </a:rPr>
              <a:t>Giao </a:t>
            </a:r>
            <a:r>
              <a:rPr lang="en-US" sz="3200" b="1" dirty="0" err="1">
                <a:solidFill>
                  <a:srgbClr val="000000"/>
                </a:solidFill>
                <a:latin typeface="Calibri (Body)"/>
              </a:rPr>
              <a:t>diện</a:t>
            </a:r>
            <a:r>
              <a:rPr lang="en-US" sz="3200" b="1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alibri (Body)"/>
              </a:rPr>
              <a:t>quản</a:t>
            </a:r>
            <a:r>
              <a:rPr lang="en-US" sz="3200" b="1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alibri (Body)"/>
              </a:rPr>
              <a:t>lí</a:t>
            </a:r>
            <a:r>
              <a:rPr lang="en-US" sz="3200" b="1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alibri (Body)"/>
              </a:rPr>
              <a:t>khách</a:t>
            </a:r>
            <a:r>
              <a:rPr lang="en-US" sz="3200" b="1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alibri (Body)"/>
              </a:rPr>
              <a:t>hàng</a:t>
            </a:r>
            <a:endParaRPr lang="en-US" sz="3200" b="1" dirty="0">
              <a:solidFill>
                <a:srgbClr val="000000"/>
              </a:solidFill>
              <a:latin typeface="Calibri (Body)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83851" y="3247390"/>
            <a:ext cx="2338745" cy="11574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b="1">
                <a:solidFill>
                  <a:srgbClr val="000000"/>
                </a:solidFill>
                <a:latin typeface="Calibri (Body)"/>
              </a:rPr>
              <a:t>Quản lý danh sách</a:t>
            </a:r>
            <a:endParaRPr lang="en-US" sz="2200" b="1">
              <a:solidFill>
                <a:srgbClr val="000000"/>
              </a:solidFill>
              <a:latin typeface="Calibri (Body)"/>
            </a:endParaRPr>
          </a:p>
          <a:p>
            <a:pPr algn="ctr">
              <a:lnSpc>
                <a:spcPts val="3080"/>
              </a:lnSpc>
            </a:pPr>
            <a:r>
              <a:rPr lang="vi-VN" altLang="en-US" sz="2200" b="1">
                <a:solidFill>
                  <a:srgbClr val="000000"/>
                </a:solidFill>
                <a:latin typeface="Calibri (Body)"/>
              </a:rPr>
              <a:t>các điểm du lịch</a:t>
            </a:r>
            <a:endParaRPr lang="vi-VN" altLang="en-US" sz="2200" b="1">
              <a:solidFill>
                <a:srgbClr val="000000"/>
              </a:solidFill>
              <a:latin typeface="Calibri (Body)"/>
            </a:endParaRPr>
          </a:p>
        </p:txBody>
      </p:sp>
      <p:pic>
        <p:nvPicPr>
          <p:cNvPr id="4098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06" y="1758791"/>
            <a:ext cx="5802312" cy="376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9600" y="3247390"/>
            <a:ext cx="5707062" cy="354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2"/>
          <p:cNvGrpSpPr/>
          <p:nvPr/>
        </p:nvGrpSpPr>
        <p:grpSpPr>
          <a:xfrm rot="5400000">
            <a:off x="-115661" y="1033154"/>
            <a:ext cx="750987" cy="164065"/>
            <a:chOff x="0" y="0"/>
            <a:chExt cx="164826" cy="36009"/>
          </a:xfrm>
        </p:grpSpPr>
        <p:sp>
          <p:nvSpPr>
            <p:cNvPr id="11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 b="1">
                <a:latin typeface="Calibri (Body)"/>
              </a:endParaRPr>
            </a:p>
          </p:txBody>
        </p:sp>
        <p:sp>
          <p:nvSpPr>
            <p:cNvPr id="12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 b="1">
                <a:latin typeface="Calibri (Body)"/>
              </a:endParaRPr>
            </a:p>
          </p:txBody>
        </p:sp>
      </p:grpSp>
      <p:sp>
        <p:nvSpPr>
          <p:cNvPr id="13" name="TextBox 6"/>
          <p:cNvSpPr txBox="1"/>
          <p:nvPr/>
        </p:nvSpPr>
        <p:spPr>
          <a:xfrm>
            <a:off x="510694" y="918944"/>
            <a:ext cx="5337274" cy="5382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Calibri (Body)"/>
              </a:rPr>
              <a:t>Giao </a:t>
            </a:r>
            <a:r>
              <a:rPr lang="en-US" sz="3200" b="1" dirty="0" err="1">
                <a:solidFill>
                  <a:srgbClr val="000000"/>
                </a:solidFill>
                <a:latin typeface="Calibri (Body)"/>
              </a:rPr>
              <a:t>diện</a:t>
            </a:r>
            <a:r>
              <a:rPr lang="en-US" sz="3200" b="1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alibri (Body)"/>
              </a:rPr>
              <a:t>quản</a:t>
            </a:r>
            <a:r>
              <a:rPr lang="en-US" sz="3200" b="1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alibri (Body)"/>
              </a:rPr>
              <a:t>lí</a:t>
            </a:r>
            <a:r>
              <a:rPr lang="en-US" sz="3200" b="1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alibri (Body)"/>
              </a:rPr>
              <a:t>nhân</a:t>
            </a:r>
            <a:r>
              <a:rPr lang="en-US" sz="3200" b="1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alibri (Body)"/>
              </a:rPr>
              <a:t>viên</a:t>
            </a:r>
            <a:endParaRPr lang="en-US" sz="3200" b="1" dirty="0">
              <a:solidFill>
                <a:srgbClr val="000000"/>
              </a:solidFill>
              <a:latin typeface="Calibri (Body)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 b="1">
                <a:latin typeface="Calibri (Body)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 b="1">
                <a:latin typeface="Calibri (Body)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092200" y="833328"/>
            <a:ext cx="82296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Calibri (Body)"/>
              </a:rPr>
              <a:t>Giao </a:t>
            </a:r>
            <a:r>
              <a:rPr lang="en-US" sz="3200" b="1" dirty="0" err="1">
                <a:solidFill>
                  <a:srgbClr val="000000"/>
                </a:solidFill>
                <a:latin typeface="Calibri (Body)"/>
              </a:rPr>
              <a:t>diện</a:t>
            </a:r>
            <a:r>
              <a:rPr lang="en-US" sz="3200" b="1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alibri (Body)"/>
              </a:rPr>
              <a:t>quản</a:t>
            </a:r>
            <a:r>
              <a:rPr lang="en-US" sz="3200" b="1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alibri (Body)"/>
              </a:rPr>
              <a:t>lý</a:t>
            </a:r>
            <a:r>
              <a:rPr lang="en-US" sz="3200" b="1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alibri (Body)"/>
              </a:rPr>
              <a:t>nhà</a:t>
            </a:r>
            <a:r>
              <a:rPr lang="en-US" sz="3200" b="1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alibri (Body)"/>
              </a:rPr>
              <a:t>cung</a:t>
            </a:r>
            <a:r>
              <a:rPr lang="en-US" sz="3200" b="1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3200" b="1" dirty="0" err="1" smtClean="0">
                <a:solidFill>
                  <a:srgbClr val="000000"/>
                </a:solidFill>
                <a:latin typeface="Calibri (Body)"/>
              </a:rPr>
              <a:t>cấp</a:t>
            </a:r>
            <a:endParaRPr lang="en-US" sz="3200" b="1" dirty="0">
              <a:solidFill>
                <a:srgbClr val="000000"/>
              </a:solidFill>
              <a:latin typeface="Calibri (Body)"/>
            </a:endParaRPr>
          </a:p>
        </p:txBody>
      </p:sp>
      <p:pic>
        <p:nvPicPr>
          <p:cNvPr id="5122" name="Picture 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600" y="1752600"/>
            <a:ext cx="5802312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7264400" y="1563066"/>
            <a:ext cx="5055474" cy="3981186"/>
          </a:xfrm>
          <a:custGeom>
            <a:avLst/>
            <a:gdLst/>
            <a:ahLst/>
            <a:cxnLst/>
            <a:rect l="l" t="t" r="r" b="b"/>
            <a:pathLst>
              <a:path w="5055474" h="3981186">
                <a:moveTo>
                  <a:pt x="0" y="0"/>
                </a:moveTo>
                <a:lnTo>
                  <a:pt x="5055474" y="0"/>
                </a:lnTo>
                <a:lnTo>
                  <a:pt x="5055474" y="3981186"/>
                </a:lnTo>
                <a:lnTo>
                  <a:pt x="0" y="3981186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 b="1">
              <a:latin typeface="Calibri (Body)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768227" y="1753396"/>
            <a:ext cx="6267573" cy="246221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75"/>
              </a:lnSpc>
            </a:pPr>
            <a:r>
              <a:rPr lang="en-US" sz="4555" b="1" dirty="0">
                <a:solidFill>
                  <a:srgbClr val="000000"/>
                </a:solidFill>
                <a:latin typeface="Calibri (Body)"/>
              </a:rPr>
              <a:t>KẾT LUẬN </a:t>
            </a:r>
            <a:endParaRPr lang="en-US" sz="4555" b="1" dirty="0" smtClean="0">
              <a:solidFill>
                <a:srgbClr val="000000"/>
              </a:solidFill>
              <a:latin typeface="Calibri (Body)"/>
            </a:endParaRPr>
          </a:p>
          <a:p>
            <a:pPr>
              <a:lnSpc>
                <a:spcPts val="6375"/>
              </a:lnSpc>
            </a:pPr>
            <a:r>
              <a:rPr lang="en-US" sz="4555" b="1" dirty="0" smtClean="0">
                <a:solidFill>
                  <a:srgbClr val="000000"/>
                </a:solidFill>
                <a:latin typeface="Calibri (Body)"/>
              </a:rPr>
              <a:t>VÀ </a:t>
            </a:r>
            <a:endParaRPr lang="en-US" sz="4555" b="1" dirty="0">
              <a:solidFill>
                <a:srgbClr val="000000"/>
              </a:solidFill>
              <a:latin typeface="Calibri (Body)"/>
            </a:endParaRPr>
          </a:p>
          <a:p>
            <a:pPr>
              <a:lnSpc>
                <a:spcPts val="6375"/>
              </a:lnSpc>
            </a:pPr>
            <a:r>
              <a:rPr lang="en-US" sz="4555" b="1" dirty="0">
                <a:solidFill>
                  <a:srgbClr val="000000"/>
                </a:solidFill>
                <a:latin typeface="Calibri (Body)"/>
              </a:rPr>
              <a:t>HƯỚNG </a:t>
            </a:r>
            <a:r>
              <a:rPr lang="en-US" sz="4555" b="1" dirty="0" smtClean="0">
                <a:solidFill>
                  <a:srgbClr val="000000"/>
                </a:solidFill>
                <a:latin typeface="Calibri (Body)"/>
              </a:rPr>
              <a:t>PHÁT TRIỂN</a:t>
            </a:r>
            <a:endParaRPr lang="en-US" sz="4555" b="1" dirty="0">
              <a:solidFill>
                <a:srgbClr val="000000"/>
              </a:solidFill>
              <a:latin typeface="Calibri (Body)"/>
            </a:endParaRPr>
          </a:p>
        </p:txBody>
      </p:sp>
      <p:sp>
        <p:nvSpPr>
          <p:cNvPr id="5" name="Oval 4"/>
          <p:cNvSpPr/>
          <p:nvPr/>
        </p:nvSpPr>
        <p:spPr>
          <a:xfrm>
            <a:off x="718820" y="762000"/>
            <a:ext cx="715384" cy="76772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Calibri (Body)"/>
              </a:rPr>
              <a:t>4</a:t>
            </a:r>
            <a:endParaRPr lang="en-US" sz="2000" b="1" dirty="0">
              <a:latin typeface="Calibri (Body)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>
                <a:latin typeface="Calibri (Body)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>
                <a:latin typeface="Calibri (Body)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2164602" y="3657600"/>
            <a:ext cx="8723313" cy="0"/>
          </a:xfrm>
          <a:prstGeom prst="line">
            <a:avLst/>
          </a:prstGeom>
          <a:ln w="38100" cap="flat">
            <a:solidFill>
              <a:srgbClr val="484C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>
              <a:latin typeface="Calibri (Body)"/>
            </a:endParaRPr>
          </a:p>
        </p:txBody>
      </p:sp>
      <p:sp>
        <p:nvSpPr>
          <p:cNvPr id="6" name="AutoShape 6"/>
          <p:cNvSpPr/>
          <p:nvPr/>
        </p:nvSpPr>
        <p:spPr>
          <a:xfrm flipH="1">
            <a:off x="4688159" y="1482507"/>
            <a:ext cx="0" cy="4315806"/>
          </a:xfrm>
          <a:prstGeom prst="line">
            <a:avLst/>
          </a:prstGeom>
          <a:ln w="38100" cap="flat">
            <a:solidFill>
              <a:srgbClr val="484C8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>
              <a:latin typeface="Calibri (Body)"/>
            </a:endParaRPr>
          </a:p>
        </p:txBody>
      </p:sp>
      <p:sp>
        <p:nvSpPr>
          <p:cNvPr id="7" name="Freeform 7"/>
          <p:cNvSpPr/>
          <p:nvPr/>
        </p:nvSpPr>
        <p:spPr>
          <a:xfrm>
            <a:off x="4828179" y="1816563"/>
            <a:ext cx="402124" cy="377997"/>
          </a:xfrm>
          <a:custGeom>
            <a:avLst/>
            <a:gdLst/>
            <a:ahLst/>
            <a:cxnLst/>
            <a:rect l="l" t="t" r="r" b="b"/>
            <a:pathLst>
              <a:path w="402124" h="377997">
                <a:moveTo>
                  <a:pt x="0" y="0"/>
                </a:moveTo>
                <a:lnTo>
                  <a:pt x="402125" y="0"/>
                </a:lnTo>
                <a:lnTo>
                  <a:pt x="402125" y="377997"/>
                </a:lnTo>
                <a:lnTo>
                  <a:pt x="0" y="37799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>
              <a:latin typeface="Calibri (Body)"/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4837398" y="2686281"/>
            <a:ext cx="402124" cy="377997"/>
          </a:xfrm>
          <a:custGeom>
            <a:avLst/>
            <a:gdLst/>
            <a:ahLst/>
            <a:cxnLst/>
            <a:rect l="l" t="t" r="r" b="b"/>
            <a:pathLst>
              <a:path w="402124" h="377997">
                <a:moveTo>
                  <a:pt x="0" y="0"/>
                </a:moveTo>
                <a:lnTo>
                  <a:pt x="402124" y="0"/>
                </a:lnTo>
                <a:lnTo>
                  <a:pt x="402124" y="377997"/>
                </a:lnTo>
                <a:lnTo>
                  <a:pt x="0" y="377997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>
              <a:latin typeface="Calibri (Body)"/>
            </a:endParaRPr>
          </a:p>
        </p:txBody>
      </p:sp>
      <p:sp>
        <p:nvSpPr>
          <p:cNvPr id="9" name="Freeform 9"/>
          <p:cNvSpPr/>
          <p:nvPr/>
        </p:nvSpPr>
        <p:spPr>
          <a:xfrm>
            <a:off x="4837398" y="4072507"/>
            <a:ext cx="392906" cy="400182"/>
          </a:xfrm>
          <a:custGeom>
            <a:avLst/>
            <a:gdLst/>
            <a:ahLst/>
            <a:cxnLst/>
            <a:rect l="l" t="t" r="r" b="b"/>
            <a:pathLst>
              <a:path w="392906" h="400182">
                <a:moveTo>
                  <a:pt x="0" y="0"/>
                </a:moveTo>
                <a:lnTo>
                  <a:pt x="392906" y="0"/>
                </a:lnTo>
                <a:lnTo>
                  <a:pt x="392906" y="400181"/>
                </a:lnTo>
                <a:lnTo>
                  <a:pt x="0" y="4001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>
              <a:latin typeface="Calibri (Body)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4828179" y="5341747"/>
            <a:ext cx="392906" cy="400182"/>
          </a:xfrm>
          <a:custGeom>
            <a:avLst/>
            <a:gdLst/>
            <a:ahLst/>
            <a:cxnLst/>
            <a:rect l="l" t="t" r="r" b="b"/>
            <a:pathLst>
              <a:path w="392906" h="400182">
                <a:moveTo>
                  <a:pt x="0" y="0"/>
                </a:moveTo>
                <a:lnTo>
                  <a:pt x="392906" y="0"/>
                </a:lnTo>
                <a:lnTo>
                  <a:pt x="392906" y="400182"/>
                </a:lnTo>
                <a:lnTo>
                  <a:pt x="0" y="40018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>
              <a:latin typeface="Calibri (Body)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88927" y="799991"/>
            <a:ext cx="2160692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1" dirty="0" err="1">
                <a:solidFill>
                  <a:srgbClr val="000000"/>
                </a:solidFill>
                <a:latin typeface="Calibri (Body)"/>
              </a:rPr>
              <a:t>Kết</a:t>
            </a:r>
            <a:r>
              <a:rPr lang="en-US" sz="3200" b="1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libri (Body)"/>
              </a:rPr>
              <a:t>luận</a:t>
            </a:r>
            <a:endParaRPr lang="en-US" sz="3200" b="1" dirty="0">
              <a:solidFill>
                <a:srgbClr val="000000"/>
              </a:solidFill>
              <a:latin typeface="Calibri (Body)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22420" y="2278008"/>
            <a:ext cx="1854398" cy="362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Đã</a:t>
            </a:r>
            <a:r>
              <a:rPr lang="en-US" sz="2200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hoàn</a:t>
            </a:r>
            <a:r>
              <a:rPr lang="en-US" sz="2200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thành</a:t>
            </a:r>
            <a:endParaRPr lang="en-US" sz="2200" dirty="0">
              <a:solidFill>
                <a:srgbClr val="000000"/>
              </a:solidFill>
              <a:latin typeface="Calibri (Body)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998824" y="4299920"/>
            <a:ext cx="250159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Chưa</a:t>
            </a:r>
            <a:r>
              <a:rPr lang="en-US" sz="2200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hoàn</a:t>
            </a:r>
            <a:r>
              <a:rPr lang="en-US" sz="2200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thành</a:t>
            </a:r>
            <a:endParaRPr lang="en-US" sz="2200" dirty="0">
              <a:solidFill>
                <a:srgbClr val="000000"/>
              </a:solidFill>
              <a:latin typeface="Calibri (Body)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351274" y="1812290"/>
            <a:ext cx="4046725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>
                <a:solidFill>
                  <a:srgbClr val="000000"/>
                </a:solidFill>
                <a:latin typeface="Calibri (Body)"/>
              </a:rPr>
              <a:t>Giao </a:t>
            </a: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diện</a:t>
            </a:r>
            <a:r>
              <a:rPr lang="en-US" sz="2200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đơn</a:t>
            </a: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giản</a:t>
            </a:r>
            <a:r>
              <a:rPr lang="en-US" sz="2200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dễ</a:t>
            </a:r>
            <a:r>
              <a:rPr lang="en-US" sz="2200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sử</a:t>
            </a:r>
            <a:r>
              <a:rPr lang="en-US" sz="2200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dụng</a:t>
            </a:r>
            <a:endParaRPr lang="en-US" sz="2200" dirty="0">
              <a:solidFill>
                <a:srgbClr val="000000"/>
              </a:solidFill>
              <a:latin typeface="Calibri (Body)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199189" y="2638656"/>
            <a:ext cx="6558472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Hoàn</a:t>
            </a: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thành</a:t>
            </a:r>
            <a:r>
              <a:rPr lang="en-US" sz="2200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cơ</a:t>
            </a:r>
            <a:r>
              <a:rPr lang="en-US" sz="2200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bản</a:t>
            </a:r>
            <a:r>
              <a:rPr lang="en-US" sz="2200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các</a:t>
            </a:r>
            <a:r>
              <a:rPr lang="en-US" sz="2200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chức</a:t>
            </a:r>
            <a:r>
              <a:rPr lang="en-US" sz="2200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năng</a:t>
            </a: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: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thêm</a:t>
            </a: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,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sửa</a:t>
            </a: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,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xóa</a:t>
            </a:r>
            <a:endParaRPr lang="en-US" sz="2200" dirty="0">
              <a:solidFill>
                <a:srgbClr val="000000"/>
              </a:solidFill>
              <a:latin typeface="Calibri (Body)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5351273" y="4057650"/>
            <a:ext cx="7247127" cy="11926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Cơ</a:t>
            </a:r>
            <a:r>
              <a:rPr lang="en-US" sz="2200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sở</a:t>
            </a:r>
            <a:r>
              <a:rPr lang="en-US" sz="2200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dữ</a:t>
            </a:r>
            <a:r>
              <a:rPr lang="en-US" sz="2200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liệu</a:t>
            </a:r>
            <a:r>
              <a:rPr lang="en-US" sz="2200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chưa</a:t>
            </a:r>
            <a:r>
              <a:rPr lang="en-US" sz="2200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được</a:t>
            </a:r>
            <a:r>
              <a:rPr lang="en-US" sz="2200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chặt</a:t>
            </a: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chẻ</a:t>
            </a: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, </a:t>
            </a:r>
            <a:r>
              <a:rPr lang="en-US" sz="2400" dirty="0" err="1">
                <a:latin typeface="Calibri (Body)"/>
              </a:rPr>
              <a:t>Ứng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dụng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chỉ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dừng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lại</a:t>
            </a:r>
            <a:r>
              <a:rPr lang="en-US" sz="2400" dirty="0">
                <a:latin typeface="Calibri (Body)"/>
              </a:rPr>
              <a:t> ở </a:t>
            </a:r>
            <a:r>
              <a:rPr lang="en-US" sz="2400" dirty="0" err="1">
                <a:latin typeface="Calibri (Body)"/>
              </a:rPr>
              <a:t>mức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tìm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hiểu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ngôn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ngữ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và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phương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pháp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phân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tích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hệ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thống</a:t>
            </a:r>
            <a:r>
              <a:rPr lang="en-US" sz="2400" dirty="0">
                <a:latin typeface="Calibri (Body)"/>
              </a:rPr>
              <a:t>.</a:t>
            </a:r>
            <a:endParaRPr lang="en-US" sz="2200" dirty="0">
              <a:solidFill>
                <a:srgbClr val="000000"/>
              </a:solidFill>
              <a:latin typeface="Calibri (Body)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5130609" y="5421088"/>
            <a:ext cx="3815271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Chức</a:t>
            </a:r>
            <a:r>
              <a:rPr lang="en-US" sz="2200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Calibri (Body)"/>
              </a:rPr>
              <a:t>năng</a:t>
            </a:r>
            <a:r>
              <a:rPr lang="en-US" sz="2200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còn</a:t>
            </a: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nhiều</a:t>
            </a: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hạn</a:t>
            </a: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chế</a:t>
            </a:r>
            <a:endParaRPr lang="en-US" sz="2200" dirty="0">
              <a:solidFill>
                <a:srgbClr val="000000"/>
              </a:solidFill>
              <a:latin typeface="Calibri (Body)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>
                <a:latin typeface="Calibri (Body)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>
                <a:latin typeface="Calibri (Body)"/>
              </a:endParaRPr>
            </a:p>
          </p:txBody>
        </p:sp>
      </p:grpSp>
      <p:sp>
        <p:nvSpPr>
          <p:cNvPr id="5" name="Freeform 5"/>
          <p:cNvSpPr/>
          <p:nvPr/>
        </p:nvSpPr>
        <p:spPr>
          <a:xfrm>
            <a:off x="895585" y="1913931"/>
            <a:ext cx="3063068" cy="4407292"/>
          </a:xfrm>
          <a:custGeom>
            <a:avLst/>
            <a:gdLst/>
            <a:ahLst/>
            <a:cxnLst/>
            <a:rect l="l" t="t" r="r" b="b"/>
            <a:pathLst>
              <a:path w="3063068" h="4407292">
                <a:moveTo>
                  <a:pt x="0" y="0"/>
                </a:moveTo>
                <a:lnTo>
                  <a:pt x="3063067" y="0"/>
                </a:lnTo>
                <a:lnTo>
                  <a:pt x="3063067" y="4407292"/>
                </a:lnTo>
                <a:lnTo>
                  <a:pt x="0" y="4407292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>
              <a:latin typeface="Calibri (Body)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6971746" y="1891325"/>
            <a:ext cx="5855254" cy="516632"/>
            <a:chOff x="0" y="0"/>
            <a:chExt cx="1254717" cy="13460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254717" cy="134607"/>
            </a:xfrm>
            <a:custGeom>
              <a:avLst/>
              <a:gdLst/>
              <a:ahLst/>
              <a:cxnLst/>
              <a:rect l="l" t="t" r="r" b="b"/>
              <a:pathLst>
                <a:path w="1254717" h="134607">
                  <a:moveTo>
                    <a:pt x="19292" y="0"/>
                  </a:moveTo>
                  <a:lnTo>
                    <a:pt x="1235425" y="0"/>
                  </a:lnTo>
                  <a:cubicBezTo>
                    <a:pt x="1240541" y="0"/>
                    <a:pt x="1245448" y="2033"/>
                    <a:pt x="1249066" y="5650"/>
                  </a:cubicBezTo>
                  <a:cubicBezTo>
                    <a:pt x="1252684" y="9268"/>
                    <a:pt x="1254717" y="14175"/>
                    <a:pt x="1254717" y="19292"/>
                  </a:cubicBezTo>
                  <a:lnTo>
                    <a:pt x="1254717" y="115315"/>
                  </a:lnTo>
                  <a:cubicBezTo>
                    <a:pt x="1254717" y="120432"/>
                    <a:pt x="1252684" y="125338"/>
                    <a:pt x="1249066" y="128956"/>
                  </a:cubicBezTo>
                  <a:cubicBezTo>
                    <a:pt x="1245448" y="132574"/>
                    <a:pt x="1240541" y="134607"/>
                    <a:pt x="1235425" y="134607"/>
                  </a:cubicBezTo>
                  <a:lnTo>
                    <a:pt x="19292" y="134607"/>
                  </a:lnTo>
                  <a:cubicBezTo>
                    <a:pt x="14175" y="134607"/>
                    <a:pt x="9268" y="132574"/>
                    <a:pt x="5650" y="128956"/>
                  </a:cubicBezTo>
                  <a:cubicBezTo>
                    <a:pt x="2033" y="125338"/>
                    <a:pt x="0" y="120432"/>
                    <a:pt x="0" y="115315"/>
                  </a:cubicBezTo>
                  <a:lnTo>
                    <a:pt x="0" y="19292"/>
                  </a:lnTo>
                  <a:cubicBezTo>
                    <a:pt x="0" y="14175"/>
                    <a:pt x="2033" y="9268"/>
                    <a:pt x="5650" y="5650"/>
                  </a:cubicBezTo>
                  <a:cubicBezTo>
                    <a:pt x="9268" y="2033"/>
                    <a:pt x="14175" y="0"/>
                    <a:pt x="19292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>
                <a:latin typeface="Calibri (Body)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254717" cy="1631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alibri (Body)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6971746" y="3399727"/>
            <a:ext cx="5855254" cy="844565"/>
            <a:chOff x="0" y="0"/>
            <a:chExt cx="1146756" cy="22004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6756" cy="220048"/>
            </a:xfrm>
            <a:custGeom>
              <a:avLst/>
              <a:gdLst/>
              <a:ahLst/>
              <a:cxnLst/>
              <a:rect l="l" t="t" r="r" b="b"/>
              <a:pathLst>
                <a:path w="1146756" h="220048">
                  <a:moveTo>
                    <a:pt x="21108" y="0"/>
                  </a:moveTo>
                  <a:lnTo>
                    <a:pt x="1125648" y="0"/>
                  </a:lnTo>
                  <a:cubicBezTo>
                    <a:pt x="1131247" y="0"/>
                    <a:pt x="1136615" y="2224"/>
                    <a:pt x="1140574" y="6182"/>
                  </a:cubicBezTo>
                  <a:cubicBezTo>
                    <a:pt x="1144532" y="10141"/>
                    <a:pt x="1146756" y="15510"/>
                    <a:pt x="1146756" y="21108"/>
                  </a:cubicBezTo>
                  <a:lnTo>
                    <a:pt x="1146756" y="198941"/>
                  </a:lnTo>
                  <a:cubicBezTo>
                    <a:pt x="1146756" y="210598"/>
                    <a:pt x="1137306" y="220048"/>
                    <a:pt x="1125648" y="220048"/>
                  </a:cubicBezTo>
                  <a:lnTo>
                    <a:pt x="21108" y="220048"/>
                  </a:lnTo>
                  <a:cubicBezTo>
                    <a:pt x="15510" y="220048"/>
                    <a:pt x="10141" y="217825"/>
                    <a:pt x="6182" y="213866"/>
                  </a:cubicBezTo>
                  <a:cubicBezTo>
                    <a:pt x="2224" y="209908"/>
                    <a:pt x="0" y="204539"/>
                    <a:pt x="0" y="198941"/>
                  </a:cubicBezTo>
                  <a:lnTo>
                    <a:pt x="0" y="21108"/>
                  </a:lnTo>
                  <a:cubicBezTo>
                    <a:pt x="0" y="9450"/>
                    <a:pt x="9450" y="0"/>
                    <a:pt x="21108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>
                <a:latin typeface="Calibri (Body)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146756" cy="2486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alibri (Body)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981980" y="4572000"/>
            <a:ext cx="5845020" cy="2296341"/>
            <a:chOff x="0" y="-28575"/>
            <a:chExt cx="1017204" cy="363810"/>
          </a:xfrm>
        </p:grpSpPr>
        <p:sp>
          <p:nvSpPr>
            <p:cNvPr id="13" name="Freeform 13"/>
            <p:cNvSpPr/>
            <p:nvPr/>
          </p:nvSpPr>
          <p:spPr>
            <a:xfrm>
              <a:off x="0" y="97913"/>
              <a:ext cx="1017204" cy="237322"/>
            </a:xfrm>
            <a:custGeom>
              <a:avLst/>
              <a:gdLst/>
              <a:ahLst/>
              <a:cxnLst/>
              <a:rect l="l" t="t" r="r" b="b"/>
              <a:pathLst>
                <a:path w="1017204" h="237322">
                  <a:moveTo>
                    <a:pt x="23796" y="0"/>
                  </a:moveTo>
                  <a:lnTo>
                    <a:pt x="993408" y="0"/>
                  </a:lnTo>
                  <a:cubicBezTo>
                    <a:pt x="999719" y="0"/>
                    <a:pt x="1005771" y="2507"/>
                    <a:pt x="1010234" y="6970"/>
                  </a:cubicBezTo>
                  <a:cubicBezTo>
                    <a:pt x="1014697" y="11432"/>
                    <a:pt x="1017204" y="17485"/>
                    <a:pt x="1017204" y="23796"/>
                  </a:cubicBezTo>
                  <a:lnTo>
                    <a:pt x="1017204" y="213526"/>
                  </a:lnTo>
                  <a:cubicBezTo>
                    <a:pt x="1017204" y="219837"/>
                    <a:pt x="1014697" y="225890"/>
                    <a:pt x="1010234" y="230352"/>
                  </a:cubicBezTo>
                  <a:cubicBezTo>
                    <a:pt x="1005771" y="234815"/>
                    <a:pt x="999719" y="237322"/>
                    <a:pt x="993408" y="237322"/>
                  </a:cubicBezTo>
                  <a:lnTo>
                    <a:pt x="23796" y="237322"/>
                  </a:lnTo>
                  <a:cubicBezTo>
                    <a:pt x="17485" y="237322"/>
                    <a:pt x="11432" y="234815"/>
                    <a:pt x="6970" y="230352"/>
                  </a:cubicBezTo>
                  <a:cubicBezTo>
                    <a:pt x="2507" y="225890"/>
                    <a:pt x="0" y="219837"/>
                    <a:pt x="0" y="213526"/>
                  </a:cubicBezTo>
                  <a:lnTo>
                    <a:pt x="0" y="23796"/>
                  </a:lnTo>
                  <a:cubicBezTo>
                    <a:pt x="0" y="17485"/>
                    <a:pt x="2507" y="11432"/>
                    <a:pt x="6970" y="6970"/>
                  </a:cubicBezTo>
                  <a:cubicBezTo>
                    <a:pt x="11432" y="2507"/>
                    <a:pt x="17485" y="0"/>
                    <a:pt x="23796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 dirty="0">
                <a:latin typeface="Calibri (Body)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1017204" cy="265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alibri (Body)"/>
              </a:endParaRPr>
            </a:p>
          </p:txBody>
        </p:sp>
      </p:grpSp>
      <p:sp>
        <p:nvSpPr>
          <p:cNvPr id="15" name="AutoShape 15"/>
          <p:cNvSpPr/>
          <p:nvPr/>
        </p:nvSpPr>
        <p:spPr>
          <a:xfrm flipV="1">
            <a:off x="5693976" y="2149641"/>
            <a:ext cx="1277769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>
              <a:latin typeface="Calibri (Body)"/>
            </a:endParaRPr>
          </a:p>
        </p:txBody>
      </p:sp>
      <p:sp>
        <p:nvSpPr>
          <p:cNvPr id="16" name="AutoShape 16"/>
          <p:cNvSpPr/>
          <p:nvPr/>
        </p:nvSpPr>
        <p:spPr>
          <a:xfrm>
            <a:off x="5124122" y="3822010"/>
            <a:ext cx="1847623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>
              <a:latin typeface="Calibri (Body)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5693976" y="5761699"/>
            <a:ext cx="1277769" cy="14349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vi-VN">
              <a:latin typeface="Calibri (Body)"/>
            </a:endParaRPr>
          </a:p>
        </p:txBody>
      </p:sp>
      <p:grpSp>
        <p:nvGrpSpPr>
          <p:cNvPr id="18" name="Group 18"/>
          <p:cNvGrpSpPr/>
          <p:nvPr/>
        </p:nvGrpSpPr>
        <p:grpSpPr>
          <a:xfrm>
            <a:off x="5304913" y="1955109"/>
            <a:ext cx="389064" cy="38906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8E00"/>
            </a:solidFill>
          </p:spPr>
          <p:txBody>
            <a:bodyPr/>
            <a:lstStyle/>
            <a:p>
              <a:endParaRPr lang="vi-VN">
                <a:latin typeface="Calibri (Body)"/>
              </a:endParaRP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alibri (Body)"/>
              </a:endParaR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1088927" y="799991"/>
            <a:ext cx="4252461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b="1" dirty="0" err="1">
                <a:solidFill>
                  <a:srgbClr val="000000"/>
                </a:solidFill>
                <a:latin typeface="Calibri (Body)"/>
              </a:rPr>
              <a:t>Hướng</a:t>
            </a:r>
            <a:r>
              <a:rPr lang="en-US" sz="3200" b="1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libri (Body)"/>
              </a:rPr>
              <a:t>phát</a:t>
            </a:r>
            <a:r>
              <a:rPr lang="en-US" sz="3200" b="1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Calibri (Body)"/>
              </a:rPr>
              <a:t>triển</a:t>
            </a:r>
            <a:endParaRPr lang="en-US" sz="3200" b="1" dirty="0">
              <a:solidFill>
                <a:srgbClr val="000000"/>
              </a:solidFill>
              <a:latin typeface="Calibri (Body)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7164260" y="1945995"/>
            <a:ext cx="4612964" cy="3847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50"/>
              </a:lnSpc>
            </a:pPr>
            <a:r>
              <a:rPr lang="en-US" sz="2400" dirty="0" err="1">
                <a:latin typeface="Calibri (Body)"/>
              </a:rPr>
              <a:t>Nâng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cấp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mô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hình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quản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lý</a:t>
            </a:r>
            <a:r>
              <a:rPr lang="en-US" sz="2400" dirty="0">
                <a:latin typeface="Calibri (Body)"/>
              </a:rPr>
              <a:t>.</a:t>
            </a:r>
            <a:endParaRPr lang="en-US" sz="2105" dirty="0">
              <a:solidFill>
                <a:srgbClr val="000000"/>
              </a:solidFill>
              <a:latin typeface="Calibri (Body)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7191086" y="3432042"/>
            <a:ext cx="5102514" cy="7694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50"/>
              </a:lnSpc>
            </a:pPr>
            <a:r>
              <a:rPr lang="en-US" sz="2105" dirty="0" err="1">
                <a:solidFill>
                  <a:srgbClr val="000000"/>
                </a:solidFill>
                <a:latin typeface="Calibri (Body)"/>
              </a:rPr>
              <a:t>Tích</a:t>
            </a:r>
            <a:r>
              <a:rPr lang="en-US" sz="2105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Calibri (Body)"/>
              </a:rPr>
              <a:t>hợp</a:t>
            </a:r>
            <a:r>
              <a:rPr lang="en-US" sz="2105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Calibri (Body)"/>
              </a:rPr>
              <a:t>các</a:t>
            </a:r>
            <a:r>
              <a:rPr lang="en-US" sz="2105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Calibri (Body)"/>
              </a:rPr>
              <a:t>tính</a:t>
            </a:r>
            <a:r>
              <a:rPr lang="en-US" sz="2105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Calibri (Body)"/>
              </a:rPr>
              <a:t>năng</a:t>
            </a:r>
            <a:r>
              <a:rPr lang="en-US" sz="2105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Calibri (Body)"/>
              </a:rPr>
              <a:t>tương</a:t>
            </a:r>
            <a:r>
              <a:rPr lang="en-US" sz="2105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Calibri (Body)"/>
              </a:rPr>
              <a:t>tác</a:t>
            </a:r>
            <a:r>
              <a:rPr lang="en-US" sz="2105" dirty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105" dirty="0" err="1" smtClean="0">
                <a:solidFill>
                  <a:srgbClr val="000000"/>
                </a:solidFill>
                <a:latin typeface="Calibri (Body)"/>
              </a:rPr>
              <a:t>với</a:t>
            </a:r>
            <a:r>
              <a:rPr lang="en-US" sz="2105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105" dirty="0" err="1" smtClean="0">
                <a:solidFill>
                  <a:srgbClr val="000000"/>
                </a:solidFill>
                <a:latin typeface="Calibri (Body)"/>
              </a:rPr>
              <a:t>người</a:t>
            </a:r>
            <a:r>
              <a:rPr lang="en-US" sz="2105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105" dirty="0" err="1">
                <a:solidFill>
                  <a:srgbClr val="000000"/>
                </a:solidFill>
                <a:latin typeface="Calibri (Body)"/>
              </a:rPr>
              <a:t>dùng</a:t>
            </a:r>
            <a:endParaRPr lang="en-US" sz="2105" dirty="0">
              <a:solidFill>
                <a:srgbClr val="000000"/>
              </a:solidFill>
              <a:latin typeface="Calibri (Body)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119731" y="5600807"/>
            <a:ext cx="532626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2950"/>
              </a:lnSpc>
            </a:pPr>
            <a:r>
              <a:rPr lang="en-US" sz="2400" dirty="0" err="1">
                <a:latin typeface="Calibri (Body)"/>
              </a:rPr>
              <a:t>Bổ</a:t>
            </a:r>
            <a:r>
              <a:rPr lang="en-US" sz="2400" dirty="0">
                <a:latin typeface="Calibri (Body)"/>
              </a:rPr>
              <a:t> sung </a:t>
            </a:r>
            <a:r>
              <a:rPr lang="en-US" sz="2400" dirty="0" err="1">
                <a:latin typeface="Calibri (Body)"/>
              </a:rPr>
              <a:t>một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số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các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chức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năng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hiệu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chỉnh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để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người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dùng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có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thể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linh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động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hơn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trong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quá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trình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hiệu</a:t>
            </a:r>
            <a:r>
              <a:rPr lang="en-US" sz="2400" dirty="0">
                <a:latin typeface="Calibri (Body)"/>
              </a:rPr>
              <a:t> </a:t>
            </a:r>
            <a:r>
              <a:rPr lang="en-US" sz="2400" dirty="0" err="1">
                <a:latin typeface="Calibri (Body)"/>
              </a:rPr>
              <a:t>chỉnh</a:t>
            </a:r>
            <a:r>
              <a:rPr lang="en-US" sz="2400" dirty="0">
                <a:latin typeface="Calibri (Body)"/>
              </a:rPr>
              <a:t>.</a:t>
            </a:r>
            <a:endParaRPr lang="en-US" sz="2105" dirty="0">
              <a:solidFill>
                <a:srgbClr val="000000"/>
              </a:solidFill>
              <a:latin typeface="Calibri (Body)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4735058" y="3657600"/>
            <a:ext cx="389064" cy="389064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8E00"/>
            </a:solidFill>
          </p:spPr>
          <p:txBody>
            <a:bodyPr/>
            <a:lstStyle/>
            <a:p>
              <a:endParaRPr lang="vi-VN">
                <a:latin typeface="Calibri (Body)"/>
              </a:endParaRP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alibri (Body)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5304913" y="5581516"/>
            <a:ext cx="389064" cy="389064"/>
            <a:chOff x="0" y="0"/>
            <a:chExt cx="812800" cy="8128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48E00"/>
            </a:solidFill>
          </p:spPr>
          <p:txBody>
            <a:bodyPr/>
            <a:lstStyle/>
            <a:p>
              <a:endParaRPr lang="vi-VN" dirty="0">
                <a:latin typeface="Calibri (Body)"/>
              </a:endParaRPr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Calibri (Body)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4307786" y="628463"/>
            <a:ext cx="8114451" cy="6058275"/>
            <a:chOff x="0" y="0"/>
            <a:chExt cx="1780949" cy="1329662"/>
          </a:xfrm>
          <a:solidFill>
            <a:schemeClr val="bg1"/>
          </a:solidFill>
        </p:grpSpPr>
        <p:sp>
          <p:nvSpPr>
            <p:cNvPr id="6" name="Freeform 6"/>
            <p:cNvSpPr/>
            <p:nvPr/>
          </p:nvSpPr>
          <p:spPr>
            <a:xfrm>
              <a:off x="0" y="0"/>
              <a:ext cx="1780949" cy="1329662"/>
            </a:xfrm>
            <a:custGeom>
              <a:avLst/>
              <a:gdLst/>
              <a:ahLst/>
              <a:cxnLst/>
              <a:rect l="l" t="t" r="r" b="b"/>
              <a:pathLst>
                <a:path w="1780949" h="1329662">
                  <a:moveTo>
                    <a:pt x="11449" y="0"/>
                  </a:moveTo>
                  <a:lnTo>
                    <a:pt x="1769500" y="0"/>
                  </a:lnTo>
                  <a:cubicBezTo>
                    <a:pt x="1772537" y="0"/>
                    <a:pt x="1775449" y="1206"/>
                    <a:pt x="1777596" y="3353"/>
                  </a:cubicBezTo>
                  <a:cubicBezTo>
                    <a:pt x="1779743" y="5500"/>
                    <a:pt x="1780949" y="8413"/>
                    <a:pt x="1780949" y="11449"/>
                  </a:cubicBezTo>
                  <a:lnTo>
                    <a:pt x="1780949" y="1318213"/>
                  </a:lnTo>
                  <a:cubicBezTo>
                    <a:pt x="1780949" y="1321250"/>
                    <a:pt x="1779743" y="1324162"/>
                    <a:pt x="1777596" y="1326309"/>
                  </a:cubicBezTo>
                  <a:cubicBezTo>
                    <a:pt x="1775449" y="1328456"/>
                    <a:pt x="1772537" y="1329662"/>
                    <a:pt x="1769500" y="1329662"/>
                  </a:cubicBezTo>
                  <a:lnTo>
                    <a:pt x="11449" y="1329662"/>
                  </a:lnTo>
                  <a:cubicBezTo>
                    <a:pt x="8413" y="1329662"/>
                    <a:pt x="5500" y="1328456"/>
                    <a:pt x="3353" y="1326309"/>
                  </a:cubicBezTo>
                  <a:cubicBezTo>
                    <a:pt x="1206" y="1324162"/>
                    <a:pt x="0" y="1321250"/>
                    <a:pt x="0" y="1318213"/>
                  </a:cubicBezTo>
                  <a:lnTo>
                    <a:pt x="0" y="11449"/>
                  </a:lnTo>
                  <a:cubicBezTo>
                    <a:pt x="0" y="8413"/>
                    <a:pt x="1206" y="5500"/>
                    <a:pt x="3353" y="3353"/>
                  </a:cubicBezTo>
                  <a:cubicBezTo>
                    <a:pt x="5500" y="1206"/>
                    <a:pt x="8413" y="0"/>
                    <a:pt x="11449" y="0"/>
                  </a:cubicBezTo>
                  <a:close/>
                </a:path>
              </a:pathLst>
            </a:custGeom>
            <a:grpFill/>
          </p:spPr>
          <p:txBody>
            <a:bodyPr/>
            <a:lstStyle/>
            <a:p>
              <a:endParaRPr lang="vi-VN" b="1">
                <a:latin typeface="Arial (Body)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80949" cy="1358237"/>
            </a:xfrm>
            <a:prstGeom prst="rect">
              <a:avLst/>
            </a:prstGeom>
            <a:grpFill/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 b="1">
                <a:latin typeface="Arial (Body)"/>
              </a:endParaRP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731520" y="1353820"/>
            <a:ext cx="2985135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 b="1">
                <a:solidFill>
                  <a:srgbClr val="000000"/>
                </a:solidFill>
                <a:latin typeface="Arial (Body)"/>
              </a:rPr>
              <a:t>NỘI DUNG</a:t>
            </a:r>
            <a:endParaRPr lang="en-US" sz="4000" b="1">
              <a:solidFill>
                <a:srgbClr val="000000"/>
              </a:solidFill>
              <a:latin typeface="Arial (Body)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6814129" y="914226"/>
            <a:ext cx="3098591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Arial (Body)"/>
              </a:rPr>
              <a:t>Tổng quan đề tài</a:t>
            </a:r>
            <a:endParaRPr lang="en-US" sz="2700" b="1">
              <a:solidFill>
                <a:srgbClr val="000000"/>
              </a:solidFill>
              <a:latin typeface="Arial (Body)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6814129" y="2504538"/>
            <a:ext cx="3098591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 dirty="0" err="1">
                <a:solidFill>
                  <a:srgbClr val="000000"/>
                </a:solidFill>
                <a:latin typeface="Arial (Body)"/>
              </a:rPr>
              <a:t>Thiết</a:t>
            </a:r>
            <a:r>
              <a:rPr lang="en-US" sz="2700" b="1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al (Body)"/>
              </a:rPr>
              <a:t>kế</a:t>
            </a:r>
            <a:r>
              <a:rPr lang="en-US" sz="2700" b="1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al (Body)"/>
              </a:rPr>
              <a:t>hệ</a:t>
            </a:r>
            <a:r>
              <a:rPr lang="en-US" sz="2700" b="1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700" b="1" dirty="0" err="1">
                <a:solidFill>
                  <a:srgbClr val="000000"/>
                </a:solidFill>
                <a:latin typeface="Arial (Body)"/>
              </a:rPr>
              <a:t>thống</a:t>
            </a:r>
            <a:endParaRPr lang="en-US" sz="2700" b="1" dirty="0">
              <a:solidFill>
                <a:srgbClr val="000000"/>
              </a:solidFill>
              <a:latin typeface="Arial (Body)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6814129" y="4147706"/>
            <a:ext cx="3098591" cy="4873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Arial (Body)"/>
              </a:rPr>
              <a:t>Kết quả đạt được</a:t>
            </a:r>
            <a:endParaRPr lang="en-US" sz="2700" b="1">
              <a:solidFill>
                <a:srgbClr val="000000"/>
              </a:solidFill>
              <a:latin typeface="Arial (Body)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921498" y="5608522"/>
            <a:ext cx="2883853" cy="974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Arial (Body)"/>
              </a:rPr>
              <a:t>Kết luận và </a:t>
            </a:r>
            <a:endParaRPr lang="en-US" sz="2700" b="1">
              <a:solidFill>
                <a:srgbClr val="000000"/>
              </a:solidFill>
              <a:latin typeface="Arial (Body)"/>
            </a:endParaRPr>
          </a:p>
          <a:p>
            <a:pPr>
              <a:lnSpc>
                <a:spcPts val="3780"/>
              </a:lnSpc>
            </a:pPr>
            <a:r>
              <a:rPr lang="en-US" sz="2700" b="1">
                <a:solidFill>
                  <a:srgbClr val="000000"/>
                </a:solidFill>
                <a:latin typeface="Arial (Body)"/>
              </a:rPr>
              <a:t>hướng phát triển</a:t>
            </a:r>
            <a:endParaRPr lang="en-US" sz="2700" b="1">
              <a:solidFill>
                <a:srgbClr val="000000"/>
              </a:solidFill>
              <a:latin typeface="Arial (Body)"/>
            </a:endParaRPr>
          </a:p>
        </p:txBody>
      </p:sp>
      <p:sp>
        <p:nvSpPr>
          <p:cNvPr id="18" name="Freeform 2"/>
          <p:cNvSpPr/>
          <p:nvPr/>
        </p:nvSpPr>
        <p:spPr>
          <a:xfrm>
            <a:off x="863778" y="2362164"/>
            <a:ext cx="2690775" cy="2065170"/>
          </a:xfrm>
          <a:custGeom>
            <a:avLst/>
            <a:gdLst/>
            <a:ahLst/>
            <a:cxnLst/>
            <a:rect l="l" t="t" r="r" b="b"/>
            <a:pathLst>
              <a:path w="3783903" h="2904145">
                <a:moveTo>
                  <a:pt x="0" y="0"/>
                </a:moveTo>
                <a:lnTo>
                  <a:pt x="3783902" y="0"/>
                </a:lnTo>
                <a:lnTo>
                  <a:pt x="3783902" y="2904145"/>
                </a:lnTo>
                <a:lnTo>
                  <a:pt x="0" y="2904145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  <p:txBody>
          <a:bodyPr/>
          <a:lstStyle/>
          <a:p>
            <a:endParaRPr lang="vi-VN" altLang="en-US" sz="1280" b="1">
              <a:latin typeface="Arial (Body)"/>
            </a:endParaRPr>
          </a:p>
        </p:txBody>
      </p:sp>
      <p:sp>
        <p:nvSpPr>
          <p:cNvPr id="2" name="Oval 1"/>
          <p:cNvSpPr/>
          <p:nvPr/>
        </p:nvSpPr>
        <p:spPr>
          <a:xfrm>
            <a:off x="6117216" y="3991488"/>
            <a:ext cx="715384" cy="76772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 smtClean="0">
                <a:latin typeface="Arial (Body)"/>
              </a:rPr>
              <a:t>3</a:t>
            </a:r>
            <a:endParaRPr lang="en-US" sz="2000" b="1" dirty="0">
              <a:latin typeface="Arial (Body)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6066995" y="5690429"/>
            <a:ext cx="715384" cy="76772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 (Body)"/>
              </a:rPr>
              <a:t>4</a:t>
            </a:r>
            <a:endParaRPr lang="en-US" sz="2000" b="1" dirty="0">
              <a:latin typeface="Arial (Body)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6117216" y="2348320"/>
            <a:ext cx="715384" cy="76772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 (Body)"/>
              </a:rPr>
              <a:t>2</a:t>
            </a:r>
            <a:endParaRPr lang="en-US" sz="2000" b="1" dirty="0">
              <a:latin typeface="Arial (Body)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085540" y="758008"/>
            <a:ext cx="715384" cy="76772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 (Body)"/>
              </a:rPr>
              <a:t>1</a:t>
            </a:r>
            <a:endParaRPr lang="en-US" sz="2000" b="1" dirty="0">
              <a:latin typeface="Arial (Body)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778779" y="6339204"/>
            <a:ext cx="4280186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3200" b="1">
                <a:solidFill>
                  <a:srgbClr val="000000"/>
                </a:solidFill>
                <a:latin typeface="Arial (Body)"/>
              </a:rPr>
              <a:t>Công nghệ sử dụng</a:t>
            </a:r>
            <a:endParaRPr lang="en-US" sz="3200" b="1">
              <a:solidFill>
                <a:srgbClr val="000000"/>
              </a:solidFill>
              <a:latin typeface="Arial (Body)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850216" y="274294"/>
            <a:ext cx="4257361" cy="1795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 b="1" dirty="0">
                <a:solidFill>
                  <a:srgbClr val="000000"/>
                </a:solidFill>
                <a:latin typeface="Arial (Body)"/>
              </a:rPr>
              <a:t>TỔNG QUAN </a:t>
            </a:r>
            <a:r>
              <a:rPr lang="en-US" sz="5000" b="1" dirty="0" smtClean="0">
                <a:solidFill>
                  <a:srgbClr val="000000"/>
                </a:solidFill>
                <a:latin typeface="Arial (Body)"/>
              </a:rPr>
              <a:t>ĐỀ </a:t>
            </a:r>
            <a:r>
              <a:rPr lang="en-US" sz="5000" b="1" dirty="0">
                <a:solidFill>
                  <a:srgbClr val="000000"/>
                </a:solidFill>
                <a:latin typeface="Arial (Body)"/>
              </a:rPr>
              <a:t>TÀI</a:t>
            </a:r>
            <a:endParaRPr lang="en-US" sz="5000" b="1" dirty="0">
              <a:solidFill>
                <a:srgbClr val="000000"/>
              </a:solidFill>
              <a:latin typeface="Arial (Body)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778000" y="2971800"/>
            <a:ext cx="3783965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3200" b="1">
                <a:solidFill>
                  <a:srgbClr val="000000"/>
                </a:solidFill>
                <a:latin typeface="Arial (Body)"/>
              </a:rPr>
              <a:t>Lý do chọn đề tài</a:t>
            </a:r>
            <a:endParaRPr lang="en-US" sz="3200" b="1">
              <a:solidFill>
                <a:srgbClr val="000000"/>
              </a:solidFill>
              <a:latin typeface="Arial (Body)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50216" y="4800599"/>
            <a:ext cx="3152140" cy="4667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40"/>
              </a:lnSpc>
            </a:pPr>
            <a:r>
              <a:rPr lang="en-US" sz="3200" b="1" dirty="0" err="1">
                <a:solidFill>
                  <a:srgbClr val="000000"/>
                </a:solidFill>
                <a:latin typeface="Arial (Body)"/>
              </a:rPr>
              <a:t>Mục</a:t>
            </a:r>
            <a:r>
              <a:rPr lang="en-US" sz="3200" b="1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 (Body)"/>
              </a:rPr>
              <a:t>tiêu</a:t>
            </a:r>
            <a:r>
              <a:rPr lang="en-US" sz="3200" b="1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 (Body)"/>
              </a:rPr>
              <a:t>đề</a:t>
            </a:r>
            <a:r>
              <a:rPr lang="en-US" sz="3200" b="1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3200" b="1" dirty="0" err="1">
                <a:solidFill>
                  <a:srgbClr val="000000"/>
                </a:solidFill>
                <a:latin typeface="Arial (Body)"/>
              </a:rPr>
              <a:t>tài</a:t>
            </a:r>
            <a:endParaRPr lang="en-US" sz="3200" b="1" dirty="0">
              <a:solidFill>
                <a:srgbClr val="000000"/>
              </a:solidFill>
              <a:latin typeface="Arial (Body)"/>
            </a:endParaRPr>
          </a:p>
        </p:txBody>
      </p:sp>
      <p:sp>
        <p:nvSpPr>
          <p:cNvPr id="14" name="Freeform 2"/>
          <p:cNvSpPr/>
          <p:nvPr/>
        </p:nvSpPr>
        <p:spPr>
          <a:xfrm>
            <a:off x="5645150" y="2057400"/>
            <a:ext cx="7359650" cy="4306570"/>
          </a:xfrm>
          <a:custGeom>
            <a:avLst/>
            <a:gdLst/>
            <a:ahLst/>
            <a:cxnLst/>
            <a:rect l="l" t="t" r="r" b="b"/>
            <a:pathLst>
              <a:path w="13602645" h="8229600">
                <a:moveTo>
                  <a:pt x="0" y="0"/>
                </a:moveTo>
                <a:lnTo>
                  <a:pt x="13602644" y="0"/>
                </a:lnTo>
                <a:lnTo>
                  <a:pt x="1360264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1"/>
            <a:stretch>
              <a:fillRect/>
            </a:stretch>
          </a:blipFill>
        </p:spPr>
      </p:sp>
      <p:sp>
        <p:nvSpPr>
          <p:cNvPr id="2" name="Freeform 2"/>
          <p:cNvSpPr/>
          <p:nvPr/>
        </p:nvSpPr>
        <p:spPr>
          <a:xfrm>
            <a:off x="711200" y="2743200"/>
            <a:ext cx="968375" cy="94361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2"/>
          <p:cNvSpPr/>
          <p:nvPr/>
        </p:nvSpPr>
        <p:spPr>
          <a:xfrm>
            <a:off x="711200" y="4495800"/>
            <a:ext cx="968375" cy="94361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2"/>
          <p:cNvSpPr/>
          <p:nvPr/>
        </p:nvSpPr>
        <p:spPr>
          <a:xfrm>
            <a:off x="711200" y="6172200"/>
            <a:ext cx="968375" cy="94361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1" name="Oval 10"/>
          <p:cNvSpPr/>
          <p:nvPr/>
        </p:nvSpPr>
        <p:spPr>
          <a:xfrm>
            <a:off x="1062616" y="274294"/>
            <a:ext cx="715384" cy="76772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 (Body)"/>
              </a:rPr>
              <a:t>1</a:t>
            </a:r>
            <a:endParaRPr lang="en-US" sz="2000" b="1" dirty="0">
              <a:latin typeface="Arial (Body)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9"/>
          <p:cNvGrpSpPr/>
          <p:nvPr/>
        </p:nvGrpSpPr>
        <p:grpSpPr>
          <a:xfrm>
            <a:off x="3530600" y="2204232"/>
            <a:ext cx="9434512" cy="1319575"/>
            <a:chOff x="0" y="-28575"/>
            <a:chExt cx="1682240" cy="237458"/>
          </a:xfrm>
        </p:grpSpPr>
        <p:sp>
          <p:nvSpPr>
            <p:cNvPr id="16" name="Freeform 10"/>
            <p:cNvSpPr/>
            <p:nvPr/>
          </p:nvSpPr>
          <p:spPr>
            <a:xfrm>
              <a:off x="0" y="0"/>
              <a:ext cx="1682240" cy="143978"/>
            </a:xfrm>
            <a:custGeom>
              <a:avLst/>
              <a:gdLst/>
              <a:ahLst/>
              <a:cxnLst/>
              <a:rect l="l" t="t" r="r" b="b"/>
              <a:pathLst>
                <a:path w="1682240" h="208883">
                  <a:moveTo>
                    <a:pt x="12121" y="0"/>
                  </a:moveTo>
                  <a:lnTo>
                    <a:pt x="1670119" y="0"/>
                  </a:lnTo>
                  <a:cubicBezTo>
                    <a:pt x="1673333" y="0"/>
                    <a:pt x="1676416" y="1277"/>
                    <a:pt x="1678689" y="3550"/>
                  </a:cubicBezTo>
                  <a:cubicBezTo>
                    <a:pt x="1680963" y="5823"/>
                    <a:pt x="1682240" y="8906"/>
                    <a:pt x="1682240" y="12121"/>
                  </a:cubicBezTo>
                  <a:lnTo>
                    <a:pt x="1682240" y="196762"/>
                  </a:lnTo>
                  <a:cubicBezTo>
                    <a:pt x="1682240" y="199977"/>
                    <a:pt x="1680963" y="203060"/>
                    <a:pt x="1678689" y="205333"/>
                  </a:cubicBezTo>
                  <a:cubicBezTo>
                    <a:pt x="1676416" y="207606"/>
                    <a:pt x="1673333" y="208883"/>
                    <a:pt x="1670119" y="208883"/>
                  </a:cubicBezTo>
                  <a:lnTo>
                    <a:pt x="12121" y="208883"/>
                  </a:lnTo>
                  <a:cubicBezTo>
                    <a:pt x="5427" y="208883"/>
                    <a:pt x="0" y="203457"/>
                    <a:pt x="0" y="196762"/>
                  </a:cubicBezTo>
                  <a:lnTo>
                    <a:pt x="0" y="12121"/>
                  </a:lnTo>
                  <a:cubicBezTo>
                    <a:pt x="0" y="5427"/>
                    <a:pt x="5427" y="0"/>
                    <a:pt x="12121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>
                <a:latin typeface="Arial (Body)"/>
              </a:endParaRPr>
            </a:p>
          </p:txBody>
        </p:sp>
        <p:sp>
          <p:nvSpPr>
            <p:cNvPr id="17" name="TextBox 11"/>
            <p:cNvSpPr txBox="1"/>
            <p:nvPr/>
          </p:nvSpPr>
          <p:spPr>
            <a:xfrm>
              <a:off x="0" y="-28575"/>
              <a:ext cx="1682240" cy="23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Arial (Body)"/>
              </a:endParaRP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3775075" y="2466474"/>
            <a:ext cx="716280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500" dirty="0" err="1" smtClean="0">
                <a:solidFill>
                  <a:srgbClr val="000000"/>
                </a:solidFill>
                <a:latin typeface="Arial (Body)"/>
              </a:rPr>
              <a:t>Nhu</a:t>
            </a:r>
            <a:r>
              <a:rPr lang="en-US" sz="2500" dirty="0" smtClean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Arial (Body)"/>
              </a:rPr>
              <a:t>cầu</a:t>
            </a:r>
            <a:r>
              <a:rPr lang="en-US" sz="2500" dirty="0" smtClean="0">
                <a:solidFill>
                  <a:srgbClr val="000000"/>
                </a:solidFill>
                <a:latin typeface="Arial (Body)"/>
              </a:rPr>
              <a:t> tin </a:t>
            </a:r>
            <a:r>
              <a:rPr lang="en-US" sz="2500" dirty="0" err="1" smtClean="0">
                <a:solidFill>
                  <a:srgbClr val="000000"/>
                </a:solidFill>
                <a:latin typeface="Arial (Body)"/>
              </a:rPr>
              <a:t>học</a:t>
            </a:r>
            <a:r>
              <a:rPr lang="en-US" sz="2500" dirty="0" smtClean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Arial (Body)"/>
              </a:rPr>
              <a:t>hóa</a:t>
            </a:r>
            <a:r>
              <a:rPr lang="en-US" sz="2500" dirty="0" smtClean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Arial (Body)"/>
              </a:rPr>
              <a:t>của</a:t>
            </a:r>
            <a:r>
              <a:rPr lang="en-US" sz="2500" dirty="0" smtClean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Arial (Body)"/>
              </a:rPr>
              <a:t>các</a:t>
            </a:r>
            <a:r>
              <a:rPr lang="en-US" sz="2500" dirty="0" smtClean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Arial (Body)"/>
              </a:rPr>
              <a:t>cửa</a:t>
            </a:r>
            <a:r>
              <a:rPr lang="en-US" sz="2500" dirty="0" smtClean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Arial (Body)"/>
              </a:rPr>
              <a:t>hàng</a:t>
            </a:r>
            <a:r>
              <a:rPr lang="en-US" sz="2500" dirty="0" smtClean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Arial (Body)"/>
              </a:rPr>
              <a:t>tăng</a:t>
            </a:r>
            <a:r>
              <a:rPr lang="en-US" sz="2500" dirty="0" smtClean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Arial (Body)"/>
              </a:rPr>
              <a:t>cao</a:t>
            </a:r>
            <a:endParaRPr lang="vi-VN" altLang="en-US" sz="2500" dirty="0" err="1">
              <a:solidFill>
                <a:srgbClr val="000000"/>
              </a:solidFill>
              <a:latin typeface="Arial (Body)"/>
            </a:endParaRPr>
          </a:p>
        </p:txBody>
      </p:sp>
      <p:grpSp>
        <p:nvGrpSpPr>
          <p:cNvPr id="11" name="Group 9"/>
          <p:cNvGrpSpPr/>
          <p:nvPr/>
        </p:nvGrpSpPr>
        <p:grpSpPr>
          <a:xfrm>
            <a:off x="3511550" y="4510438"/>
            <a:ext cx="9434512" cy="1869817"/>
            <a:chOff x="0" y="-28575"/>
            <a:chExt cx="1682240" cy="237458"/>
          </a:xfrm>
        </p:grpSpPr>
        <p:sp>
          <p:nvSpPr>
            <p:cNvPr id="13" name="Freeform 10"/>
            <p:cNvSpPr/>
            <p:nvPr/>
          </p:nvSpPr>
          <p:spPr>
            <a:xfrm>
              <a:off x="0" y="0"/>
              <a:ext cx="1682240" cy="143978"/>
            </a:xfrm>
            <a:custGeom>
              <a:avLst/>
              <a:gdLst/>
              <a:ahLst/>
              <a:cxnLst/>
              <a:rect l="l" t="t" r="r" b="b"/>
              <a:pathLst>
                <a:path w="1682240" h="208883">
                  <a:moveTo>
                    <a:pt x="12121" y="0"/>
                  </a:moveTo>
                  <a:lnTo>
                    <a:pt x="1670119" y="0"/>
                  </a:lnTo>
                  <a:cubicBezTo>
                    <a:pt x="1673333" y="0"/>
                    <a:pt x="1676416" y="1277"/>
                    <a:pt x="1678689" y="3550"/>
                  </a:cubicBezTo>
                  <a:cubicBezTo>
                    <a:pt x="1680963" y="5823"/>
                    <a:pt x="1682240" y="8906"/>
                    <a:pt x="1682240" y="12121"/>
                  </a:cubicBezTo>
                  <a:lnTo>
                    <a:pt x="1682240" y="196762"/>
                  </a:lnTo>
                  <a:cubicBezTo>
                    <a:pt x="1682240" y="199977"/>
                    <a:pt x="1680963" y="203060"/>
                    <a:pt x="1678689" y="205333"/>
                  </a:cubicBezTo>
                  <a:cubicBezTo>
                    <a:pt x="1676416" y="207606"/>
                    <a:pt x="1673333" y="208883"/>
                    <a:pt x="1670119" y="208883"/>
                  </a:cubicBezTo>
                  <a:lnTo>
                    <a:pt x="12121" y="208883"/>
                  </a:lnTo>
                  <a:cubicBezTo>
                    <a:pt x="5427" y="208883"/>
                    <a:pt x="0" y="203457"/>
                    <a:pt x="0" y="196762"/>
                  </a:cubicBezTo>
                  <a:lnTo>
                    <a:pt x="0" y="12121"/>
                  </a:lnTo>
                  <a:cubicBezTo>
                    <a:pt x="0" y="5427"/>
                    <a:pt x="5427" y="0"/>
                    <a:pt x="12121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>
                <a:latin typeface="Arial (Body)"/>
              </a:endParaRPr>
            </a:p>
          </p:txBody>
        </p:sp>
        <p:sp>
          <p:nvSpPr>
            <p:cNvPr id="14" name="TextBox 11"/>
            <p:cNvSpPr txBox="1"/>
            <p:nvPr/>
          </p:nvSpPr>
          <p:spPr>
            <a:xfrm>
              <a:off x="0" y="-28575"/>
              <a:ext cx="1682240" cy="23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Arial (Body)"/>
              </a:endParaRPr>
            </a:p>
          </p:txBody>
        </p:sp>
      </p:grpSp>
      <p:grpSp>
        <p:nvGrpSpPr>
          <p:cNvPr id="18" name="Group 9"/>
          <p:cNvGrpSpPr/>
          <p:nvPr/>
        </p:nvGrpSpPr>
        <p:grpSpPr>
          <a:xfrm>
            <a:off x="3530600" y="3365013"/>
            <a:ext cx="9434512" cy="1319575"/>
            <a:chOff x="0" y="-28575"/>
            <a:chExt cx="1682240" cy="237458"/>
          </a:xfrm>
        </p:grpSpPr>
        <p:sp>
          <p:nvSpPr>
            <p:cNvPr id="19" name="Freeform 10"/>
            <p:cNvSpPr/>
            <p:nvPr/>
          </p:nvSpPr>
          <p:spPr>
            <a:xfrm>
              <a:off x="0" y="0"/>
              <a:ext cx="1682240" cy="143978"/>
            </a:xfrm>
            <a:custGeom>
              <a:avLst/>
              <a:gdLst/>
              <a:ahLst/>
              <a:cxnLst/>
              <a:rect l="l" t="t" r="r" b="b"/>
              <a:pathLst>
                <a:path w="1682240" h="208883">
                  <a:moveTo>
                    <a:pt x="12121" y="0"/>
                  </a:moveTo>
                  <a:lnTo>
                    <a:pt x="1670119" y="0"/>
                  </a:lnTo>
                  <a:cubicBezTo>
                    <a:pt x="1673333" y="0"/>
                    <a:pt x="1676416" y="1277"/>
                    <a:pt x="1678689" y="3550"/>
                  </a:cubicBezTo>
                  <a:cubicBezTo>
                    <a:pt x="1680963" y="5823"/>
                    <a:pt x="1682240" y="8906"/>
                    <a:pt x="1682240" y="12121"/>
                  </a:cubicBezTo>
                  <a:lnTo>
                    <a:pt x="1682240" y="196762"/>
                  </a:lnTo>
                  <a:cubicBezTo>
                    <a:pt x="1682240" y="199977"/>
                    <a:pt x="1680963" y="203060"/>
                    <a:pt x="1678689" y="205333"/>
                  </a:cubicBezTo>
                  <a:cubicBezTo>
                    <a:pt x="1676416" y="207606"/>
                    <a:pt x="1673333" y="208883"/>
                    <a:pt x="1670119" y="208883"/>
                  </a:cubicBezTo>
                  <a:lnTo>
                    <a:pt x="12121" y="208883"/>
                  </a:lnTo>
                  <a:cubicBezTo>
                    <a:pt x="5427" y="208883"/>
                    <a:pt x="0" y="203457"/>
                    <a:pt x="0" y="196762"/>
                  </a:cubicBezTo>
                  <a:lnTo>
                    <a:pt x="0" y="12121"/>
                  </a:lnTo>
                  <a:cubicBezTo>
                    <a:pt x="0" y="5427"/>
                    <a:pt x="5427" y="0"/>
                    <a:pt x="12121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>
                <a:latin typeface="Arial (Body)"/>
              </a:endParaRPr>
            </a:p>
          </p:txBody>
        </p:sp>
        <p:sp>
          <p:nvSpPr>
            <p:cNvPr id="20" name="TextBox 11"/>
            <p:cNvSpPr txBox="1"/>
            <p:nvPr/>
          </p:nvSpPr>
          <p:spPr>
            <a:xfrm>
              <a:off x="0" y="-28575"/>
              <a:ext cx="1682240" cy="23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Arial (Body)"/>
              </a:endParaRP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350645" y="800100"/>
            <a:ext cx="5231130" cy="537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600" b="1" dirty="0">
                <a:solidFill>
                  <a:srgbClr val="000000"/>
                </a:solidFill>
                <a:latin typeface="Arial (Body)"/>
              </a:rPr>
              <a:t>Lý do </a:t>
            </a:r>
            <a:r>
              <a:rPr lang="en-US" sz="3600" b="1" dirty="0" err="1">
                <a:solidFill>
                  <a:srgbClr val="000000"/>
                </a:solidFill>
                <a:latin typeface="Arial (Body)"/>
              </a:rPr>
              <a:t>chọn</a:t>
            </a:r>
            <a:r>
              <a:rPr lang="en-US" sz="3600" b="1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rial (Body)"/>
              </a:rPr>
              <a:t>đề</a:t>
            </a:r>
            <a:r>
              <a:rPr lang="en-US" sz="3600" b="1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rial (Body)"/>
              </a:rPr>
              <a:t>tài</a:t>
            </a:r>
            <a:endParaRPr lang="en-US" sz="3600" b="1" dirty="0">
              <a:solidFill>
                <a:srgbClr val="000000"/>
              </a:solidFill>
              <a:latin typeface="Arial (Body)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3649345" y="3756082"/>
            <a:ext cx="4962843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500" dirty="0" err="1" smtClean="0">
                <a:solidFill>
                  <a:srgbClr val="000000"/>
                </a:solidFill>
                <a:latin typeface="Arial (Body)"/>
              </a:rPr>
              <a:t>Công</a:t>
            </a:r>
            <a:r>
              <a:rPr lang="en-US" sz="2500" dirty="0" smtClean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Arial (Body)"/>
              </a:rPr>
              <a:t>nghệ</a:t>
            </a:r>
            <a:r>
              <a:rPr lang="en-US" sz="2500" dirty="0" smtClean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Arial (Body)"/>
              </a:rPr>
              <a:t>thông</a:t>
            </a:r>
            <a:r>
              <a:rPr lang="en-US" sz="2500" dirty="0" smtClean="0">
                <a:solidFill>
                  <a:srgbClr val="000000"/>
                </a:solidFill>
                <a:latin typeface="Arial (Body)"/>
              </a:rPr>
              <a:t> tin </a:t>
            </a:r>
            <a:r>
              <a:rPr lang="en-US" sz="2500" dirty="0" err="1" smtClean="0">
                <a:solidFill>
                  <a:srgbClr val="000000"/>
                </a:solidFill>
                <a:latin typeface="Arial (Body)"/>
              </a:rPr>
              <a:t>phát</a:t>
            </a:r>
            <a:r>
              <a:rPr lang="en-US" sz="2500" dirty="0" smtClean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Arial (Body)"/>
              </a:rPr>
              <a:t>triển</a:t>
            </a:r>
            <a:endParaRPr lang="en-US" sz="2500" dirty="0">
              <a:solidFill>
                <a:srgbClr val="000000"/>
              </a:solidFill>
              <a:latin typeface="Arial (Body)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6400" y="2711641"/>
            <a:ext cx="2998470" cy="242443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254000" y="685800"/>
            <a:ext cx="968375" cy="94361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Rectangle 2"/>
          <p:cNvSpPr/>
          <p:nvPr/>
        </p:nvSpPr>
        <p:spPr>
          <a:xfrm>
            <a:off x="3958272" y="4871422"/>
            <a:ext cx="878459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500" dirty="0" err="1">
                <a:latin typeface="Arial (Body)"/>
              </a:rPr>
              <a:t>G</a:t>
            </a:r>
            <a:r>
              <a:rPr lang="en-US" sz="2500" dirty="0" err="1" smtClean="0">
                <a:latin typeface="Arial (Body)"/>
              </a:rPr>
              <a:t>iảm</a:t>
            </a:r>
            <a:r>
              <a:rPr lang="en-US" sz="2500" dirty="0" smtClean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thiểu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thời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gian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cho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việc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quản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lý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bằng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phương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pháp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viết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tay</a:t>
            </a:r>
            <a:endParaRPr lang="en-US" sz="2500" dirty="0">
              <a:latin typeface="Arial (Body)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"/>
          <p:cNvGrpSpPr/>
          <p:nvPr/>
        </p:nvGrpSpPr>
        <p:grpSpPr>
          <a:xfrm>
            <a:off x="2765425" y="2386330"/>
            <a:ext cx="10166350" cy="608965"/>
            <a:chOff x="0" y="0"/>
            <a:chExt cx="1682240" cy="13368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82240" cy="133680"/>
            </a:xfrm>
            <a:custGeom>
              <a:avLst/>
              <a:gdLst/>
              <a:ahLst/>
              <a:cxnLst/>
              <a:rect l="l" t="t" r="r" b="b"/>
              <a:pathLst>
                <a:path w="1682240" h="133680">
                  <a:moveTo>
                    <a:pt x="12121" y="0"/>
                  </a:moveTo>
                  <a:lnTo>
                    <a:pt x="1670119" y="0"/>
                  </a:lnTo>
                  <a:cubicBezTo>
                    <a:pt x="1673333" y="0"/>
                    <a:pt x="1676416" y="1277"/>
                    <a:pt x="1678689" y="3550"/>
                  </a:cubicBezTo>
                  <a:cubicBezTo>
                    <a:pt x="1680963" y="5823"/>
                    <a:pt x="1682240" y="8906"/>
                    <a:pt x="1682240" y="12121"/>
                  </a:cubicBezTo>
                  <a:lnTo>
                    <a:pt x="1682240" y="121559"/>
                  </a:lnTo>
                  <a:cubicBezTo>
                    <a:pt x="1682240" y="128253"/>
                    <a:pt x="1676813" y="133680"/>
                    <a:pt x="1670119" y="133680"/>
                  </a:cubicBezTo>
                  <a:lnTo>
                    <a:pt x="12121" y="133680"/>
                  </a:lnTo>
                  <a:cubicBezTo>
                    <a:pt x="8906" y="133680"/>
                    <a:pt x="5823" y="132403"/>
                    <a:pt x="3550" y="130130"/>
                  </a:cubicBezTo>
                  <a:cubicBezTo>
                    <a:pt x="1277" y="127857"/>
                    <a:pt x="0" y="124774"/>
                    <a:pt x="0" y="121559"/>
                  </a:cubicBezTo>
                  <a:lnTo>
                    <a:pt x="0" y="12121"/>
                  </a:lnTo>
                  <a:cubicBezTo>
                    <a:pt x="0" y="5427"/>
                    <a:pt x="5427" y="0"/>
                    <a:pt x="12121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>
                <a:latin typeface="Arial (Body)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82240" cy="1622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Arial (Body)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>
            <a:off x="1991790" y="2420280"/>
            <a:ext cx="504799" cy="541339"/>
          </a:xfrm>
          <a:custGeom>
            <a:avLst/>
            <a:gdLst/>
            <a:ahLst/>
            <a:cxnLst/>
            <a:rect l="l" t="t" r="r" b="b"/>
            <a:pathLst>
              <a:path w="504799" h="541339">
                <a:moveTo>
                  <a:pt x="0" y="0"/>
                </a:moveTo>
                <a:lnTo>
                  <a:pt x="504798" y="0"/>
                </a:lnTo>
                <a:lnTo>
                  <a:pt x="504798" y="541338"/>
                </a:lnTo>
                <a:lnTo>
                  <a:pt x="0" y="54133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>
              <a:latin typeface="Arial (Body)"/>
            </a:endParaRPr>
          </a:p>
        </p:txBody>
      </p:sp>
      <p:grpSp>
        <p:nvGrpSpPr>
          <p:cNvPr id="9" name="Group 9"/>
          <p:cNvGrpSpPr/>
          <p:nvPr/>
        </p:nvGrpSpPr>
        <p:grpSpPr>
          <a:xfrm>
            <a:off x="2707641" y="3328625"/>
            <a:ext cx="10166350" cy="1319575"/>
            <a:chOff x="0" y="-28575"/>
            <a:chExt cx="1682240" cy="23745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82240" cy="143978"/>
            </a:xfrm>
            <a:custGeom>
              <a:avLst/>
              <a:gdLst/>
              <a:ahLst/>
              <a:cxnLst/>
              <a:rect l="l" t="t" r="r" b="b"/>
              <a:pathLst>
                <a:path w="1682240" h="208883">
                  <a:moveTo>
                    <a:pt x="12121" y="0"/>
                  </a:moveTo>
                  <a:lnTo>
                    <a:pt x="1670119" y="0"/>
                  </a:lnTo>
                  <a:cubicBezTo>
                    <a:pt x="1673333" y="0"/>
                    <a:pt x="1676416" y="1277"/>
                    <a:pt x="1678689" y="3550"/>
                  </a:cubicBezTo>
                  <a:cubicBezTo>
                    <a:pt x="1680963" y="5823"/>
                    <a:pt x="1682240" y="8906"/>
                    <a:pt x="1682240" y="12121"/>
                  </a:cubicBezTo>
                  <a:lnTo>
                    <a:pt x="1682240" y="196762"/>
                  </a:lnTo>
                  <a:cubicBezTo>
                    <a:pt x="1682240" y="199977"/>
                    <a:pt x="1680963" y="203060"/>
                    <a:pt x="1678689" y="205333"/>
                  </a:cubicBezTo>
                  <a:cubicBezTo>
                    <a:pt x="1676416" y="207606"/>
                    <a:pt x="1673333" y="208883"/>
                    <a:pt x="1670119" y="208883"/>
                  </a:cubicBezTo>
                  <a:lnTo>
                    <a:pt x="12121" y="208883"/>
                  </a:lnTo>
                  <a:cubicBezTo>
                    <a:pt x="5427" y="208883"/>
                    <a:pt x="0" y="203457"/>
                    <a:pt x="0" y="196762"/>
                  </a:cubicBezTo>
                  <a:lnTo>
                    <a:pt x="0" y="12121"/>
                  </a:lnTo>
                  <a:cubicBezTo>
                    <a:pt x="0" y="5427"/>
                    <a:pt x="5427" y="0"/>
                    <a:pt x="12121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>
                <a:latin typeface="Arial (Body)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682240" cy="2374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Arial (Body)"/>
              </a:endParaRP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2707640" y="4725076"/>
            <a:ext cx="10166350" cy="941070"/>
            <a:chOff x="0" y="0"/>
            <a:chExt cx="1682240" cy="20658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2240" cy="206584"/>
            </a:xfrm>
            <a:custGeom>
              <a:avLst/>
              <a:gdLst/>
              <a:ahLst/>
              <a:cxnLst/>
              <a:rect l="l" t="t" r="r" b="b"/>
              <a:pathLst>
                <a:path w="1682240" h="206584">
                  <a:moveTo>
                    <a:pt x="12121" y="0"/>
                  </a:moveTo>
                  <a:lnTo>
                    <a:pt x="1670119" y="0"/>
                  </a:lnTo>
                  <a:cubicBezTo>
                    <a:pt x="1673333" y="0"/>
                    <a:pt x="1676416" y="1277"/>
                    <a:pt x="1678689" y="3550"/>
                  </a:cubicBezTo>
                  <a:cubicBezTo>
                    <a:pt x="1680963" y="5823"/>
                    <a:pt x="1682240" y="8906"/>
                    <a:pt x="1682240" y="12121"/>
                  </a:cubicBezTo>
                  <a:lnTo>
                    <a:pt x="1682240" y="194463"/>
                  </a:lnTo>
                  <a:cubicBezTo>
                    <a:pt x="1682240" y="201157"/>
                    <a:pt x="1676813" y="206584"/>
                    <a:pt x="1670119" y="206584"/>
                  </a:cubicBezTo>
                  <a:lnTo>
                    <a:pt x="12121" y="206584"/>
                  </a:lnTo>
                  <a:cubicBezTo>
                    <a:pt x="8906" y="206584"/>
                    <a:pt x="5823" y="205307"/>
                    <a:pt x="3550" y="203033"/>
                  </a:cubicBezTo>
                  <a:cubicBezTo>
                    <a:pt x="1277" y="200760"/>
                    <a:pt x="0" y="197677"/>
                    <a:pt x="0" y="194463"/>
                  </a:cubicBezTo>
                  <a:lnTo>
                    <a:pt x="0" y="12121"/>
                  </a:lnTo>
                  <a:cubicBezTo>
                    <a:pt x="0" y="5427"/>
                    <a:pt x="5427" y="0"/>
                    <a:pt x="12121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>
                <a:latin typeface="Arial (Body)"/>
              </a:endParaRP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682240" cy="23515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  <a:endParaRPr>
                <a:latin typeface="Arial (Body)"/>
              </a:endParaRPr>
            </a:p>
          </p:txBody>
        </p:sp>
      </p:grpSp>
      <p:sp>
        <p:nvSpPr>
          <p:cNvPr id="16" name="Freeform 16"/>
          <p:cNvSpPr/>
          <p:nvPr/>
        </p:nvSpPr>
        <p:spPr>
          <a:xfrm>
            <a:off x="1831975" y="4775282"/>
            <a:ext cx="612737" cy="739047"/>
          </a:xfrm>
          <a:custGeom>
            <a:avLst/>
            <a:gdLst/>
            <a:ahLst/>
            <a:cxnLst/>
            <a:rect l="l" t="t" r="r" b="b"/>
            <a:pathLst>
              <a:path w="612737" h="739047">
                <a:moveTo>
                  <a:pt x="0" y="0"/>
                </a:moveTo>
                <a:lnTo>
                  <a:pt x="612737" y="0"/>
                </a:lnTo>
                <a:lnTo>
                  <a:pt x="612737" y="739047"/>
                </a:lnTo>
                <a:lnTo>
                  <a:pt x="0" y="7390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>
              <a:latin typeface="Arial (Body)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320800" y="838200"/>
            <a:ext cx="4679950" cy="5379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600" b="1" dirty="0" err="1">
                <a:solidFill>
                  <a:srgbClr val="000000"/>
                </a:solidFill>
                <a:latin typeface="Arial (Body)"/>
              </a:rPr>
              <a:t>Mục</a:t>
            </a:r>
            <a:r>
              <a:rPr lang="en-US" sz="3600" b="1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rial (Body)"/>
              </a:rPr>
              <a:t>tiêu</a:t>
            </a:r>
            <a:r>
              <a:rPr lang="en-US" sz="3600" b="1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rial (Body)"/>
              </a:rPr>
              <a:t>đề</a:t>
            </a:r>
            <a:r>
              <a:rPr lang="en-US" sz="3600" b="1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3600" b="1" dirty="0" err="1">
                <a:solidFill>
                  <a:srgbClr val="000000"/>
                </a:solidFill>
                <a:latin typeface="Arial (Body)"/>
              </a:rPr>
              <a:t>tài</a:t>
            </a:r>
            <a:endParaRPr lang="en-US" sz="3600" b="1" dirty="0">
              <a:solidFill>
                <a:srgbClr val="000000"/>
              </a:solidFill>
              <a:latin typeface="Arial (Body)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2978467" y="2466657"/>
            <a:ext cx="9753600" cy="448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latin typeface="Arial (Body)"/>
              </a:rPr>
              <a:t>Tìm</a:t>
            </a:r>
            <a:r>
              <a:rPr lang="en-US" sz="2500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 (Body)"/>
              </a:rPr>
              <a:t>hiểu</a:t>
            </a:r>
            <a:r>
              <a:rPr lang="vi-VN" altLang="en-US" sz="2500" dirty="0">
                <a:solidFill>
                  <a:srgbClr val="000000"/>
                </a:solidFill>
                <a:latin typeface="Arial (Body)"/>
              </a:rPr>
              <a:t> các</a:t>
            </a:r>
            <a:r>
              <a:rPr lang="en-US" sz="2500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 (Body)"/>
              </a:rPr>
              <a:t>công</a:t>
            </a:r>
            <a:r>
              <a:rPr lang="en-US" sz="2500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 (Body)"/>
              </a:rPr>
              <a:t>nghệ</a:t>
            </a:r>
            <a:r>
              <a:rPr lang="en-US" sz="2500" dirty="0">
                <a:solidFill>
                  <a:srgbClr val="000000"/>
                </a:solidFill>
                <a:latin typeface="Arial (Body)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Arial (Body)"/>
              </a:rPr>
              <a:t>ngôn</a:t>
            </a:r>
            <a:r>
              <a:rPr lang="en-US" sz="2500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 (Body)"/>
              </a:rPr>
              <a:t>ngữ</a:t>
            </a:r>
            <a:r>
              <a:rPr lang="vi-VN" altLang="en-US" sz="2500" dirty="0">
                <a:solidFill>
                  <a:srgbClr val="000000"/>
                </a:solidFill>
                <a:latin typeface="Arial (Body)"/>
              </a:rPr>
              <a:t> phù hợp để </a:t>
            </a:r>
            <a:r>
              <a:rPr lang="en-US" sz="2500" dirty="0" err="1">
                <a:solidFill>
                  <a:srgbClr val="000000"/>
                </a:solidFill>
                <a:latin typeface="Arial (Body)"/>
              </a:rPr>
              <a:t>thiết</a:t>
            </a:r>
            <a:r>
              <a:rPr lang="en-US" sz="2500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 (Body)"/>
              </a:rPr>
              <a:t>kế</a:t>
            </a:r>
            <a:r>
              <a:rPr lang="en-US" sz="2500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Arial (Body)"/>
              </a:rPr>
              <a:t>hệ</a:t>
            </a:r>
            <a:r>
              <a:rPr lang="en-US" sz="2500" dirty="0" smtClean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 smtClean="0">
                <a:solidFill>
                  <a:srgbClr val="000000"/>
                </a:solidFill>
                <a:latin typeface="Arial (Body)"/>
              </a:rPr>
              <a:t>thống</a:t>
            </a:r>
            <a:endParaRPr lang="en-US" sz="2500" dirty="0">
              <a:solidFill>
                <a:srgbClr val="000000"/>
              </a:solidFill>
              <a:latin typeface="Arial (Body)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2966720" y="3545983"/>
            <a:ext cx="9648190" cy="40966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latin typeface="Arial (Body)"/>
              </a:rPr>
              <a:t>Nhằm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tạo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ra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ứng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dụng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để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quản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lý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cửa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hàng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vật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liệu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xây</a:t>
            </a:r>
            <a:r>
              <a:rPr lang="en-US" sz="2500" dirty="0">
                <a:latin typeface="Arial (Body)"/>
              </a:rPr>
              <a:t> </a:t>
            </a:r>
            <a:r>
              <a:rPr lang="en-US" sz="2500" dirty="0" err="1">
                <a:latin typeface="Arial (Body)"/>
              </a:rPr>
              <a:t>dựng</a:t>
            </a:r>
            <a:r>
              <a:rPr lang="en-US" sz="2500" dirty="0">
                <a:latin typeface="Arial (Body)"/>
              </a:rPr>
              <a:t>. </a:t>
            </a:r>
            <a:endParaRPr lang="vi-VN" altLang="en-US" sz="2500" dirty="0">
              <a:solidFill>
                <a:srgbClr val="000000"/>
              </a:solidFill>
              <a:latin typeface="Arial (Body)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978467" y="4725076"/>
            <a:ext cx="9636443" cy="8972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500"/>
              </a:lnSpc>
            </a:pPr>
            <a:r>
              <a:rPr lang="en-US" sz="2500" dirty="0" err="1">
                <a:solidFill>
                  <a:srgbClr val="000000"/>
                </a:solidFill>
                <a:latin typeface="Arial (Body)"/>
              </a:rPr>
              <a:t>Về</a:t>
            </a:r>
            <a:r>
              <a:rPr lang="en-US" sz="2500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 (Body)"/>
              </a:rPr>
              <a:t>phía</a:t>
            </a:r>
            <a:r>
              <a:rPr lang="en-US" sz="2500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 (Body)"/>
              </a:rPr>
              <a:t>người</a:t>
            </a:r>
            <a:r>
              <a:rPr lang="en-US" sz="2500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 (Body)"/>
              </a:rPr>
              <a:t>dùng</a:t>
            </a:r>
            <a:r>
              <a:rPr lang="en-US" sz="2500" dirty="0">
                <a:solidFill>
                  <a:srgbClr val="000000"/>
                </a:solidFill>
                <a:latin typeface="Arial (Body)"/>
              </a:rPr>
              <a:t>, </a:t>
            </a:r>
            <a:r>
              <a:rPr lang="en-US" sz="2500" dirty="0" err="1">
                <a:solidFill>
                  <a:srgbClr val="000000"/>
                </a:solidFill>
                <a:latin typeface="Arial (Body)"/>
              </a:rPr>
              <a:t>đảm</a:t>
            </a:r>
            <a:r>
              <a:rPr lang="en-US" sz="2500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 (Body)"/>
              </a:rPr>
              <a:t>bảo</a:t>
            </a:r>
            <a:r>
              <a:rPr lang="en-US" sz="2500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 (Body)"/>
              </a:rPr>
              <a:t>có</a:t>
            </a:r>
            <a:r>
              <a:rPr lang="en-US" sz="2500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500" dirty="0" err="1">
                <a:solidFill>
                  <a:srgbClr val="000000"/>
                </a:solidFill>
                <a:latin typeface="Arial (Body)"/>
              </a:rPr>
              <a:t>thể</a:t>
            </a:r>
            <a:r>
              <a:rPr lang="en-US" sz="2500" dirty="0">
                <a:solidFill>
                  <a:srgbClr val="000000"/>
                </a:solidFill>
                <a:latin typeface="Arial (Body)"/>
              </a:rPr>
              <a:t> </a:t>
            </a:r>
            <a:r>
              <a:rPr lang="en-US" sz="2400" dirty="0" err="1" smtClean="0">
                <a:latin typeface="Arial (Body)"/>
              </a:rPr>
              <a:t>t</a:t>
            </a:r>
            <a:r>
              <a:rPr lang="en-US" sz="2400" dirty="0" err="1" smtClean="0">
                <a:latin typeface="Arial (Body)"/>
              </a:rPr>
              <a:t>ối</a:t>
            </a:r>
            <a:r>
              <a:rPr lang="en-US" sz="2400" dirty="0" smtClean="0">
                <a:latin typeface="Arial (Body)"/>
              </a:rPr>
              <a:t> </a:t>
            </a:r>
            <a:r>
              <a:rPr lang="en-US" sz="2400" dirty="0" err="1">
                <a:latin typeface="Arial (Body)"/>
              </a:rPr>
              <a:t>ưu</a:t>
            </a:r>
            <a:r>
              <a:rPr lang="en-US" sz="2400" dirty="0">
                <a:latin typeface="Arial (Body)"/>
              </a:rPr>
              <a:t> </a:t>
            </a:r>
            <a:r>
              <a:rPr lang="en-US" sz="2400" dirty="0" err="1">
                <a:latin typeface="Arial (Body)"/>
              </a:rPr>
              <a:t>hóa</a:t>
            </a:r>
            <a:r>
              <a:rPr lang="en-US" sz="2400" dirty="0">
                <a:latin typeface="Arial (Body)"/>
              </a:rPr>
              <a:t> </a:t>
            </a:r>
            <a:r>
              <a:rPr lang="en-US" sz="2400" dirty="0" err="1">
                <a:latin typeface="Arial (Body)"/>
              </a:rPr>
              <a:t>thời</a:t>
            </a:r>
            <a:r>
              <a:rPr lang="en-US" sz="2400" dirty="0">
                <a:latin typeface="Arial (Body)"/>
              </a:rPr>
              <a:t> </a:t>
            </a:r>
            <a:r>
              <a:rPr lang="en-US" sz="2400" dirty="0" err="1">
                <a:latin typeface="Arial (Body)"/>
              </a:rPr>
              <a:t>gian</a:t>
            </a:r>
            <a:r>
              <a:rPr lang="en-US" sz="2400" dirty="0">
                <a:latin typeface="Arial (Body)"/>
              </a:rPr>
              <a:t> </a:t>
            </a:r>
            <a:r>
              <a:rPr lang="en-US" sz="2400" dirty="0" err="1">
                <a:latin typeface="Arial (Body)"/>
              </a:rPr>
              <a:t>thực</a:t>
            </a:r>
            <a:r>
              <a:rPr lang="en-US" sz="2400" dirty="0">
                <a:latin typeface="Arial (Body)"/>
              </a:rPr>
              <a:t> </a:t>
            </a:r>
            <a:r>
              <a:rPr lang="en-US" sz="2400" dirty="0" err="1">
                <a:latin typeface="Arial (Body)"/>
              </a:rPr>
              <a:t>hiện</a:t>
            </a:r>
            <a:r>
              <a:rPr lang="en-US" sz="2400" dirty="0">
                <a:latin typeface="Arial (Body)"/>
              </a:rPr>
              <a:t> </a:t>
            </a:r>
            <a:r>
              <a:rPr lang="en-US" sz="2400" dirty="0" err="1">
                <a:latin typeface="Arial (Body)"/>
              </a:rPr>
              <a:t>công</a:t>
            </a:r>
            <a:r>
              <a:rPr lang="en-US" sz="2400" dirty="0">
                <a:latin typeface="Arial (Body)"/>
              </a:rPr>
              <a:t> </a:t>
            </a:r>
            <a:r>
              <a:rPr lang="en-US" sz="2400" dirty="0" err="1">
                <a:latin typeface="Arial (Body)"/>
              </a:rPr>
              <a:t>việc</a:t>
            </a:r>
            <a:r>
              <a:rPr lang="en-US" sz="2400" dirty="0">
                <a:latin typeface="Arial (Body)"/>
              </a:rPr>
              <a:t> </a:t>
            </a:r>
            <a:r>
              <a:rPr lang="en-US" sz="2400" dirty="0" err="1">
                <a:latin typeface="Arial (Body)"/>
              </a:rPr>
              <a:t>một</a:t>
            </a:r>
            <a:r>
              <a:rPr lang="en-US" sz="2400" dirty="0">
                <a:latin typeface="Arial (Body)"/>
              </a:rPr>
              <a:t> </a:t>
            </a:r>
            <a:r>
              <a:rPr lang="en-US" sz="2400" dirty="0" err="1">
                <a:latin typeface="Arial (Body)"/>
              </a:rPr>
              <a:t>cách</a:t>
            </a:r>
            <a:r>
              <a:rPr lang="en-US" sz="2400" dirty="0">
                <a:latin typeface="Arial (Body)"/>
              </a:rPr>
              <a:t> </a:t>
            </a:r>
            <a:r>
              <a:rPr lang="en-US" sz="2400" dirty="0" err="1">
                <a:latin typeface="Arial (Body)"/>
              </a:rPr>
              <a:t>hiệu</a:t>
            </a:r>
            <a:r>
              <a:rPr lang="en-US" sz="2400" dirty="0">
                <a:latin typeface="Arial (Body)"/>
              </a:rPr>
              <a:t> </a:t>
            </a:r>
            <a:r>
              <a:rPr lang="en-US" sz="2400" dirty="0" err="1">
                <a:latin typeface="Arial (Body)"/>
              </a:rPr>
              <a:t>quả</a:t>
            </a:r>
            <a:r>
              <a:rPr lang="en-US" sz="2400" dirty="0">
                <a:latin typeface="Arial (Body)"/>
              </a:rPr>
              <a:t> </a:t>
            </a:r>
            <a:r>
              <a:rPr lang="en-US" sz="2400" dirty="0" err="1">
                <a:latin typeface="Arial (Body)"/>
              </a:rPr>
              <a:t>và</a:t>
            </a:r>
            <a:r>
              <a:rPr lang="en-US" sz="2400" dirty="0">
                <a:latin typeface="Arial (Body)"/>
              </a:rPr>
              <a:t> </a:t>
            </a:r>
            <a:r>
              <a:rPr lang="en-US" sz="2400" dirty="0" err="1">
                <a:latin typeface="Arial (Body)"/>
              </a:rPr>
              <a:t>chính</a:t>
            </a:r>
            <a:r>
              <a:rPr lang="en-US" sz="2400" dirty="0">
                <a:latin typeface="Arial (Body)"/>
              </a:rPr>
              <a:t> </a:t>
            </a:r>
            <a:r>
              <a:rPr lang="en-US" sz="2400" dirty="0" err="1">
                <a:latin typeface="Arial (Body)"/>
              </a:rPr>
              <a:t>xác</a:t>
            </a:r>
            <a:r>
              <a:rPr lang="en-US" sz="2400" dirty="0">
                <a:latin typeface="Arial (Body)"/>
              </a:rPr>
              <a:t>.</a:t>
            </a:r>
            <a:endParaRPr lang="vi-VN" altLang="en-US" sz="2400" dirty="0">
              <a:solidFill>
                <a:srgbClr val="000000"/>
              </a:solidFill>
              <a:latin typeface="Arial (Body)"/>
            </a:endParaRPr>
          </a:p>
        </p:txBody>
      </p:sp>
      <p:sp>
        <p:nvSpPr>
          <p:cNvPr id="21" name="Freeform 2"/>
          <p:cNvSpPr/>
          <p:nvPr/>
        </p:nvSpPr>
        <p:spPr>
          <a:xfrm flipH="1">
            <a:off x="1625600" y="3505200"/>
            <a:ext cx="758825" cy="782320"/>
          </a:xfrm>
          <a:custGeom>
            <a:avLst/>
            <a:gdLst/>
            <a:ahLst/>
            <a:cxnLst/>
            <a:rect l="l" t="t" r="r" b="b"/>
            <a:pathLst>
              <a:path w="2623185" h="4114800">
                <a:moveTo>
                  <a:pt x="2623185" y="0"/>
                </a:moveTo>
                <a:lnTo>
                  <a:pt x="0" y="0"/>
                </a:lnTo>
                <a:lnTo>
                  <a:pt x="0" y="4114800"/>
                </a:lnTo>
                <a:lnTo>
                  <a:pt x="2623185" y="4114800"/>
                </a:lnTo>
                <a:lnTo>
                  <a:pt x="2623185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"/>
          <p:cNvSpPr/>
          <p:nvPr/>
        </p:nvSpPr>
        <p:spPr>
          <a:xfrm>
            <a:off x="863600" y="609600"/>
            <a:ext cx="968375" cy="94361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287780" y="800100"/>
            <a:ext cx="5069205" cy="57404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600" dirty="0" err="1">
                <a:solidFill>
                  <a:srgbClr val="000000"/>
                </a:solidFill>
                <a:latin typeface="Fira Sans Bold" panose="020B0803050000020004"/>
              </a:rPr>
              <a:t>Công</a:t>
            </a:r>
            <a:r>
              <a:rPr lang="en-US" sz="3600" dirty="0">
                <a:solidFill>
                  <a:srgbClr val="000000"/>
                </a:solidFill>
                <a:latin typeface="Fira Sans Bold" panose="020B0803050000020004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Sans Bold" panose="020B0803050000020004"/>
              </a:rPr>
              <a:t>nghệ</a:t>
            </a:r>
            <a:r>
              <a:rPr lang="en-US" sz="3600" dirty="0">
                <a:solidFill>
                  <a:srgbClr val="000000"/>
                </a:solidFill>
                <a:latin typeface="Fira Sans Bold" panose="020B0803050000020004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Sans Bold" panose="020B0803050000020004"/>
              </a:rPr>
              <a:t>sử</a:t>
            </a:r>
            <a:r>
              <a:rPr lang="en-US" sz="3600" dirty="0">
                <a:solidFill>
                  <a:srgbClr val="000000"/>
                </a:solidFill>
                <a:latin typeface="Fira Sans Bold" panose="020B0803050000020004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Fira Sans Bold" panose="020B0803050000020004"/>
              </a:rPr>
              <a:t>dụng</a:t>
            </a:r>
            <a:endParaRPr lang="en-US" sz="3600" dirty="0">
              <a:solidFill>
                <a:srgbClr val="000000"/>
              </a:solidFill>
              <a:latin typeface="Fira Sans Bold" panose="020B0803050000020004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999532" y="2477277"/>
            <a:ext cx="4319814" cy="1298167"/>
            <a:chOff x="0" y="0"/>
            <a:chExt cx="924594" cy="41835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924594" cy="418356"/>
            </a:xfrm>
            <a:custGeom>
              <a:avLst/>
              <a:gdLst/>
              <a:ahLst/>
              <a:cxnLst/>
              <a:rect l="l" t="t" r="r" b="b"/>
              <a:pathLst>
                <a:path w="924594" h="418356">
                  <a:moveTo>
                    <a:pt x="22053" y="0"/>
                  </a:moveTo>
                  <a:lnTo>
                    <a:pt x="902540" y="0"/>
                  </a:lnTo>
                  <a:cubicBezTo>
                    <a:pt x="914720" y="0"/>
                    <a:pt x="924594" y="9874"/>
                    <a:pt x="924594" y="22053"/>
                  </a:cubicBezTo>
                  <a:lnTo>
                    <a:pt x="924594" y="396302"/>
                  </a:lnTo>
                  <a:cubicBezTo>
                    <a:pt x="924594" y="408482"/>
                    <a:pt x="914720" y="418356"/>
                    <a:pt x="902540" y="418356"/>
                  </a:cubicBezTo>
                  <a:lnTo>
                    <a:pt x="22053" y="418356"/>
                  </a:lnTo>
                  <a:cubicBezTo>
                    <a:pt x="16204" y="418356"/>
                    <a:pt x="10595" y="416032"/>
                    <a:pt x="6459" y="411896"/>
                  </a:cubicBezTo>
                  <a:cubicBezTo>
                    <a:pt x="2323" y="407761"/>
                    <a:pt x="0" y="402151"/>
                    <a:pt x="0" y="396302"/>
                  </a:cubicBezTo>
                  <a:lnTo>
                    <a:pt x="0" y="22053"/>
                  </a:lnTo>
                  <a:cubicBezTo>
                    <a:pt x="0" y="9874"/>
                    <a:pt x="9874" y="0"/>
                    <a:pt x="22053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924594" cy="446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13479" y="3033891"/>
            <a:ext cx="3863345" cy="362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Thiết</a:t>
            </a: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kế</a:t>
            </a: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cơ</a:t>
            </a: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sở</a:t>
            </a: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dữ</a:t>
            </a: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liệu</a:t>
            </a:r>
            <a:endParaRPr lang="en-US" sz="2200" dirty="0">
              <a:solidFill>
                <a:srgbClr val="000000"/>
              </a:solidFill>
              <a:latin typeface="Calibri (Body)"/>
            </a:endParaRPr>
          </a:p>
        </p:txBody>
      </p:sp>
      <p:grpSp>
        <p:nvGrpSpPr>
          <p:cNvPr id="11" name="Group 11"/>
          <p:cNvGrpSpPr/>
          <p:nvPr/>
        </p:nvGrpSpPr>
        <p:grpSpPr>
          <a:xfrm>
            <a:off x="7456737" y="1925255"/>
            <a:ext cx="4212680" cy="1503746"/>
            <a:chOff x="0" y="0"/>
            <a:chExt cx="924594" cy="418356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24594" cy="418356"/>
            </a:xfrm>
            <a:custGeom>
              <a:avLst/>
              <a:gdLst/>
              <a:ahLst/>
              <a:cxnLst/>
              <a:rect l="l" t="t" r="r" b="b"/>
              <a:pathLst>
                <a:path w="924594" h="418356">
                  <a:moveTo>
                    <a:pt x="22053" y="0"/>
                  </a:moveTo>
                  <a:lnTo>
                    <a:pt x="902540" y="0"/>
                  </a:lnTo>
                  <a:cubicBezTo>
                    <a:pt x="914720" y="0"/>
                    <a:pt x="924594" y="9874"/>
                    <a:pt x="924594" y="22053"/>
                  </a:cubicBezTo>
                  <a:lnTo>
                    <a:pt x="924594" y="396302"/>
                  </a:lnTo>
                  <a:cubicBezTo>
                    <a:pt x="924594" y="408482"/>
                    <a:pt x="914720" y="418356"/>
                    <a:pt x="902540" y="418356"/>
                  </a:cubicBezTo>
                  <a:lnTo>
                    <a:pt x="22053" y="418356"/>
                  </a:lnTo>
                  <a:cubicBezTo>
                    <a:pt x="16204" y="418356"/>
                    <a:pt x="10595" y="416032"/>
                    <a:pt x="6459" y="411896"/>
                  </a:cubicBezTo>
                  <a:cubicBezTo>
                    <a:pt x="2323" y="407761"/>
                    <a:pt x="0" y="402151"/>
                    <a:pt x="0" y="396302"/>
                  </a:cubicBezTo>
                  <a:lnTo>
                    <a:pt x="0" y="22053"/>
                  </a:lnTo>
                  <a:cubicBezTo>
                    <a:pt x="0" y="9874"/>
                    <a:pt x="9874" y="0"/>
                    <a:pt x="22053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924594" cy="446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sp>
        <p:nvSpPr>
          <p:cNvPr id="14" name="Freeform 14"/>
          <p:cNvSpPr/>
          <p:nvPr/>
        </p:nvSpPr>
        <p:spPr>
          <a:xfrm>
            <a:off x="9465222" y="800100"/>
            <a:ext cx="2324935" cy="1221648"/>
          </a:xfrm>
          <a:custGeom>
            <a:avLst/>
            <a:gdLst/>
            <a:ahLst/>
            <a:cxnLst/>
            <a:rect l="l" t="t" r="r" b="b"/>
            <a:pathLst>
              <a:path w="2324935" h="1221648">
                <a:moveTo>
                  <a:pt x="0" y="0"/>
                </a:moveTo>
                <a:lnTo>
                  <a:pt x="2324935" y="0"/>
                </a:lnTo>
                <a:lnTo>
                  <a:pt x="2324935" y="1221648"/>
                </a:lnTo>
                <a:lnTo>
                  <a:pt x="0" y="1221648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vi-VN"/>
          </a:p>
        </p:txBody>
      </p:sp>
      <p:sp>
        <p:nvSpPr>
          <p:cNvPr id="15" name="TextBox 15"/>
          <p:cNvSpPr txBox="1"/>
          <p:nvPr/>
        </p:nvSpPr>
        <p:spPr>
          <a:xfrm>
            <a:off x="7445624" y="2229238"/>
            <a:ext cx="4039195" cy="382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Hệ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quản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trị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cơ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sở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dữ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Fira Sans" panose="020B0503050000020004"/>
              </a:rPr>
              <a:t>liệu</a:t>
            </a:r>
            <a:r>
              <a:rPr lang="en-US" sz="2200" dirty="0">
                <a:solidFill>
                  <a:srgbClr val="000000"/>
                </a:solidFill>
                <a:latin typeface="Fira Sans" panose="020B0503050000020004"/>
              </a:rPr>
              <a:t> MySQL</a:t>
            </a:r>
            <a:endParaRPr lang="en-US" sz="2200" dirty="0">
              <a:solidFill>
                <a:srgbClr val="000000"/>
              </a:solidFill>
              <a:latin typeface="Fira Sans" panose="020B0503050000020004"/>
            </a:endParaRPr>
          </a:p>
        </p:txBody>
      </p:sp>
      <p:sp>
        <p:nvSpPr>
          <p:cNvPr id="16" name="Freeform 2"/>
          <p:cNvSpPr/>
          <p:nvPr/>
        </p:nvSpPr>
        <p:spPr>
          <a:xfrm>
            <a:off x="330200" y="609600"/>
            <a:ext cx="968375" cy="94361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" y="2363469"/>
            <a:ext cx="3554413" cy="496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6"/>
          <p:cNvGrpSpPr/>
          <p:nvPr/>
        </p:nvGrpSpPr>
        <p:grpSpPr>
          <a:xfrm>
            <a:off x="5094287" y="5105400"/>
            <a:ext cx="4319814" cy="1298167"/>
            <a:chOff x="0" y="0"/>
            <a:chExt cx="924594" cy="418356"/>
          </a:xfrm>
        </p:grpSpPr>
        <p:sp>
          <p:nvSpPr>
            <p:cNvPr id="18" name="Freeform 7"/>
            <p:cNvSpPr/>
            <p:nvPr/>
          </p:nvSpPr>
          <p:spPr>
            <a:xfrm>
              <a:off x="0" y="0"/>
              <a:ext cx="924594" cy="418356"/>
            </a:xfrm>
            <a:custGeom>
              <a:avLst/>
              <a:gdLst/>
              <a:ahLst/>
              <a:cxnLst/>
              <a:rect l="l" t="t" r="r" b="b"/>
              <a:pathLst>
                <a:path w="924594" h="418356">
                  <a:moveTo>
                    <a:pt x="22053" y="0"/>
                  </a:moveTo>
                  <a:lnTo>
                    <a:pt x="902540" y="0"/>
                  </a:lnTo>
                  <a:cubicBezTo>
                    <a:pt x="914720" y="0"/>
                    <a:pt x="924594" y="9874"/>
                    <a:pt x="924594" y="22053"/>
                  </a:cubicBezTo>
                  <a:lnTo>
                    <a:pt x="924594" y="396302"/>
                  </a:lnTo>
                  <a:cubicBezTo>
                    <a:pt x="924594" y="408482"/>
                    <a:pt x="914720" y="418356"/>
                    <a:pt x="902540" y="418356"/>
                  </a:cubicBezTo>
                  <a:lnTo>
                    <a:pt x="22053" y="418356"/>
                  </a:lnTo>
                  <a:cubicBezTo>
                    <a:pt x="16204" y="418356"/>
                    <a:pt x="10595" y="416032"/>
                    <a:pt x="6459" y="411896"/>
                  </a:cubicBezTo>
                  <a:cubicBezTo>
                    <a:pt x="2323" y="407761"/>
                    <a:pt x="0" y="402151"/>
                    <a:pt x="0" y="396302"/>
                  </a:cubicBezTo>
                  <a:lnTo>
                    <a:pt x="0" y="22053"/>
                  </a:lnTo>
                  <a:cubicBezTo>
                    <a:pt x="0" y="9874"/>
                    <a:pt x="9874" y="0"/>
                    <a:pt x="22053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vi-VN"/>
            </a:p>
          </p:txBody>
        </p:sp>
        <p:sp>
          <p:nvSpPr>
            <p:cNvPr id="19" name="TextBox 8"/>
            <p:cNvSpPr txBox="1"/>
            <p:nvPr/>
          </p:nvSpPr>
          <p:spPr>
            <a:xfrm>
              <a:off x="0" y="-28575"/>
              <a:ext cx="924594" cy="4469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pic>
        <p:nvPicPr>
          <p:cNvPr id="1028" name="Picture 4" descr="C# Programming Language trên App Stor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4300537"/>
            <a:ext cx="1798268" cy="1044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0"/>
          <p:cNvSpPr txBox="1"/>
          <p:nvPr/>
        </p:nvSpPr>
        <p:spPr>
          <a:xfrm>
            <a:off x="5322521" y="5563348"/>
            <a:ext cx="3863345" cy="3822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80"/>
              </a:lnSpc>
            </a:pPr>
            <a:r>
              <a:rPr lang="en-US" sz="2200" dirty="0" err="1" smtClean="0">
                <a:solidFill>
                  <a:srgbClr val="000000"/>
                </a:solidFill>
                <a:latin typeface="Fira Sans" panose="020B0503050000020004"/>
              </a:rPr>
              <a:t>Ngôn</a:t>
            </a:r>
            <a:r>
              <a:rPr lang="en-US" sz="2200" dirty="0" smtClean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Fira Sans" panose="020B0503050000020004"/>
              </a:rPr>
              <a:t>ngữ</a:t>
            </a:r>
            <a:r>
              <a:rPr lang="en-US" sz="2200" dirty="0" smtClean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Fira Sans" panose="020B0503050000020004"/>
              </a:rPr>
              <a:t>lập</a:t>
            </a:r>
            <a:r>
              <a:rPr lang="en-US" sz="2200" dirty="0" smtClean="0">
                <a:solidFill>
                  <a:srgbClr val="000000"/>
                </a:solidFill>
                <a:latin typeface="Fira Sans" panose="020B0503050000020004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Fira Sans" panose="020B0503050000020004"/>
              </a:rPr>
              <a:t>trình</a:t>
            </a:r>
            <a:r>
              <a:rPr lang="en-US" sz="2200" dirty="0" smtClean="0">
                <a:solidFill>
                  <a:srgbClr val="000000"/>
                </a:solidFill>
                <a:latin typeface="Fira Sans" panose="020B0503050000020004"/>
              </a:rPr>
              <a:t> C#</a:t>
            </a:r>
            <a:endParaRPr lang="en-US" sz="2200" dirty="0">
              <a:solidFill>
                <a:srgbClr val="000000"/>
              </a:solidFill>
              <a:latin typeface="Fira Sans" panose="020B05030500000200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731520" y="1908175"/>
            <a:ext cx="3613145" cy="2635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Fira Sans Bold" panose="020B0803050000020004"/>
              </a:rPr>
              <a:t>PHÂN TÍCH THIẾT KẾ HỆ THỐNG</a:t>
            </a:r>
            <a:endParaRPr lang="en-US" sz="5000">
              <a:solidFill>
                <a:srgbClr val="000000"/>
              </a:solidFill>
              <a:latin typeface="Fira Sans Bold" panose="020B0803050000020004"/>
            </a:endParaRPr>
          </a:p>
        </p:txBody>
      </p:sp>
      <p:sp>
        <p:nvSpPr>
          <p:cNvPr id="5" name="Freeform 2"/>
          <p:cNvSpPr/>
          <p:nvPr/>
        </p:nvSpPr>
        <p:spPr>
          <a:xfrm>
            <a:off x="4749800" y="965200"/>
            <a:ext cx="7650480" cy="5102860"/>
          </a:xfrm>
          <a:custGeom>
            <a:avLst/>
            <a:gdLst/>
            <a:ahLst/>
            <a:cxnLst/>
            <a:rect l="l" t="t" r="r" b="b"/>
            <a:pathLst>
              <a:path w="5178810" h="4114800">
                <a:moveTo>
                  <a:pt x="0" y="0"/>
                </a:moveTo>
                <a:lnTo>
                  <a:pt x="5178810" y="0"/>
                </a:lnTo>
                <a:lnTo>
                  <a:pt x="517881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</p:sp>
      <p:sp>
        <p:nvSpPr>
          <p:cNvPr id="6" name="Oval 5"/>
          <p:cNvSpPr/>
          <p:nvPr/>
        </p:nvSpPr>
        <p:spPr>
          <a:xfrm>
            <a:off x="691328" y="838200"/>
            <a:ext cx="715384" cy="767729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Arial (Body)"/>
              </a:rPr>
              <a:t>2</a:t>
            </a:r>
            <a:endParaRPr lang="en-US" sz="2000" b="1" dirty="0">
              <a:latin typeface="Arial (Body)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5"/>
          <p:cNvSpPr txBox="1"/>
          <p:nvPr/>
        </p:nvSpPr>
        <p:spPr>
          <a:xfrm>
            <a:off x="1168400" y="811530"/>
            <a:ext cx="7467600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vi-VN" altLang="en-US" sz="3200" b="1" dirty="0" err="1">
                <a:solidFill>
                  <a:srgbClr val="000000"/>
                </a:solidFill>
                <a:latin typeface="Calibri (Body)"/>
              </a:rPr>
              <a:t>CÁC CHỨC NĂNG CHÍNH</a:t>
            </a:r>
            <a:endParaRPr lang="vi-VN" altLang="en-US" sz="3200" b="1" dirty="0" err="1">
              <a:solidFill>
                <a:srgbClr val="000000"/>
              </a:solidFill>
              <a:latin typeface="Calibri (Body)"/>
            </a:endParaRPr>
          </a:p>
        </p:txBody>
      </p:sp>
      <p:sp>
        <p:nvSpPr>
          <p:cNvPr id="6" name="AutoShape 6"/>
          <p:cNvSpPr/>
          <p:nvPr/>
        </p:nvSpPr>
        <p:spPr>
          <a:xfrm rot="16200000" flipH="1">
            <a:off x="6169660" y="-1628140"/>
            <a:ext cx="0" cy="10876280"/>
          </a:xfrm>
          <a:prstGeom prst="line">
            <a:avLst/>
          </a:prstGeom>
          <a:ln>
            <a:solidFill>
              <a:schemeClr val="accent1"/>
            </a:solidFill>
            <a:headEnd type="none" w="sm" len="sm"/>
            <a:tailEnd type="none" w="sm" len="sm"/>
          </a:ln>
        </p:spPr>
        <p:style>
          <a:lnRef idx="3">
            <a:prstClr val="black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/>
          <a:lstStyle/>
          <a:p>
            <a:endParaRPr lang="vi-VN">
              <a:latin typeface="Calibri (Body)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245292" y="3303887"/>
            <a:ext cx="3562985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altLang="en-US" sz="2200" dirty="0" smtClean="0">
                <a:solidFill>
                  <a:srgbClr val="000000"/>
                </a:solidFill>
                <a:latin typeface="Calibri (Body)"/>
              </a:rPr>
              <a:t>3. </a:t>
            </a:r>
            <a:r>
              <a:rPr lang="vi-VN" altLang="en-US" sz="2200" dirty="0" smtClean="0">
                <a:solidFill>
                  <a:srgbClr val="000000"/>
                </a:solidFill>
                <a:latin typeface="Calibri (Body)"/>
              </a:rPr>
              <a:t>Quản </a:t>
            </a:r>
            <a:r>
              <a:rPr lang="vi-VN" altLang="en-US" sz="2200" dirty="0">
                <a:solidFill>
                  <a:srgbClr val="000000"/>
                </a:solidFill>
                <a:latin typeface="Calibri (Body)"/>
              </a:rPr>
              <a:t>lí </a:t>
            </a:r>
            <a:r>
              <a:rPr lang="en-US" altLang="en-US" sz="2200" dirty="0" err="1" smtClean="0">
                <a:solidFill>
                  <a:srgbClr val="000000"/>
                </a:solidFill>
                <a:latin typeface="Calibri (Body)"/>
              </a:rPr>
              <a:t>danh</a:t>
            </a:r>
            <a:r>
              <a:rPr lang="en-US" alt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altLang="en-US" sz="2200" dirty="0" err="1" smtClean="0">
                <a:solidFill>
                  <a:srgbClr val="000000"/>
                </a:solidFill>
                <a:latin typeface="Calibri (Body)"/>
              </a:rPr>
              <a:t>sách</a:t>
            </a:r>
            <a:r>
              <a:rPr lang="en-US" alt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altLang="en-US" sz="2200" dirty="0" err="1" smtClean="0">
                <a:solidFill>
                  <a:srgbClr val="000000"/>
                </a:solidFill>
                <a:latin typeface="Calibri (Body)"/>
              </a:rPr>
              <a:t>vật</a:t>
            </a:r>
            <a:r>
              <a:rPr lang="en-US" alt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altLang="en-US" sz="2200" dirty="0" err="1" smtClean="0">
                <a:solidFill>
                  <a:srgbClr val="000000"/>
                </a:solidFill>
                <a:latin typeface="Calibri (Body)"/>
              </a:rPr>
              <a:t>liệu</a:t>
            </a:r>
            <a:endParaRPr lang="en-US" sz="2200" dirty="0">
              <a:solidFill>
                <a:srgbClr val="000000"/>
              </a:solidFill>
              <a:latin typeface="Calibri (Body)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8864600" y="3316357"/>
            <a:ext cx="3343275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5. Q</a:t>
            </a:r>
            <a:r>
              <a:rPr lang="vi-VN" altLang="en-US" sz="2200" dirty="0">
                <a:solidFill>
                  <a:srgbClr val="000000"/>
                </a:solidFill>
                <a:latin typeface="Calibri (Body)"/>
              </a:rPr>
              <a:t>uản lí </a:t>
            </a:r>
            <a:r>
              <a:rPr lang="en-US" altLang="en-US" sz="2200" dirty="0" err="1" smtClean="0">
                <a:solidFill>
                  <a:srgbClr val="000000"/>
                </a:solidFill>
                <a:latin typeface="Calibri (Body)"/>
              </a:rPr>
              <a:t>nhà</a:t>
            </a:r>
            <a:r>
              <a:rPr lang="en-US" alt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altLang="en-US" sz="2200" dirty="0" err="1" smtClean="0">
                <a:solidFill>
                  <a:srgbClr val="000000"/>
                </a:solidFill>
                <a:latin typeface="Calibri (Body)"/>
              </a:rPr>
              <a:t>cung</a:t>
            </a:r>
            <a:r>
              <a:rPr lang="en-US" alt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altLang="en-US" sz="2200" dirty="0" err="1" smtClean="0">
                <a:solidFill>
                  <a:srgbClr val="000000"/>
                </a:solidFill>
                <a:latin typeface="Calibri (Body)"/>
              </a:rPr>
              <a:t>cấp</a:t>
            </a:r>
            <a:endParaRPr lang="en-US" sz="2200" dirty="0">
              <a:solidFill>
                <a:srgbClr val="000000"/>
              </a:solidFill>
              <a:latin typeface="Calibri (Body)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2311400" y="4051247"/>
            <a:ext cx="289560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altLang="en-US" sz="2200" dirty="0" smtClean="0">
                <a:solidFill>
                  <a:srgbClr val="000000"/>
                </a:solidFill>
                <a:latin typeface="Calibri (Body)"/>
              </a:rPr>
              <a:t>2. </a:t>
            </a:r>
            <a:r>
              <a:rPr lang="vi-VN" altLang="en-US" sz="2200" dirty="0" smtClean="0">
                <a:solidFill>
                  <a:srgbClr val="000000"/>
                </a:solidFill>
                <a:latin typeface="Calibri (Body)"/>
              </a:rPr>
              <a:t>Quản </a:t>
            </a:r>
            <a:r>
              <a:rPr lang="vi-VN" altLang="en-US" sz="2200" dirty="0">
                <a:solidFill>
                  <a:srgbClr val="000000"/>
                </a:solidFill>
                <a:latin typeface="Calibri (Body)"/>
              </a:rPr>
              <a:t>lí </a:t>
            </a:r>
            <a:r>
              <a:rPr lang="en-US" altLang="en-US" sz="2200" dirty="0" err="1" smtClean="0">
                <a:solidFill>
                  <a:srgbClr val="000000"/>
                </a:solidFill>
                <a:latin typeface="Calibri (Body)"/>
              </a:rPr>
              <a:t>khách</a:t>
            </a:r>
            <a:r>
              <a:rPr lang="en-US" alt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altLang="en-US" sz="2200" dirty="0" err="1" smtClean="0">
                <a:solidFill>
                  <a:srgbClr val="000000"/>
                </a:solidFill>
                <a:latin typeface="Calibri (Body)"/>
              </a:rPr>
              <a:t>hàng</a:t>
            </a:r>
            <a:endParaRPr lang="en-US" sz="2200" dirty="0">
              <a:solidFill>
                <a:srgbClr val="000000"/>
              </a:solidFill>
              <a:latin typeface="Calibri (Body)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6541135" y="4113159"/>
            <a:ext cx="3152140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4.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Quản</a:t>
            </a: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lí</a:t>
            </a: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nhân</a:t>
            </a: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viên</a:t>
            </a:r>
            <a:endParaRPr lang="vi-VN" altLang="en-US" sz="2200" dirty="0" err="1">
              <a:solidFill>
                <a:srgbClr val="000000"/>
              </a:solidFill>
              <a:latin typeface="Calibri (Body)"/>
            </a:endParaRPr>
          </a:p>
        </p:txBody>
      </p:sp>
      <p:grpSp>
        <p:nvGrpSpPr>
          <p:cNvPr id="26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27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lstStyle/>
            <a:p>
              <a:endParaRPr lang="vi-VN">
                <a:latin typeface="Calibri (Body)"/>
              </a:endParaRPr>
            </a:p>
          </p:txBody>
        </p:sp>
        <p:sp>
          <p:nvSpPr>
            <p:cNvPr id="28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  <a:endParaRPr>
                <a:latin typeface="Calibri (Body)"/>
              </a:endParaRPr>
            </a:p>
          </p:txBody>
        </p:sp>
      </p:grpSp>
      <p:sp>
        <p:nvSpPr>
          <p:cNvPr id="17" name="TextBox 19"/>
          <p:cNvSpPr txBox="1"/>
          <p:nvPr/>
        </p:nvSpPr>
        <p:spPr>
          <a:xfrm>
            <a:off x="870712" y="3304504"/>
            <a:ext cx="3269299" cy="3975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80"/>
              </a:lnSpc>
            </a:pP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1.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Quản</a:t>
            </a: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lí</a:t>
            </a: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tài</a:t>
            </a:r>
            <a:r>
              <a:rPr lang="en-US" sz="2200" dirty="0" smtClean="0">
                <a:solidFill>
                  <a:srgbClr val="000000"/>
                </a:solidFill>
                <a:latin typeface="Calibri (Body)"/>
              </a:rPr>
              <a:t> </a:t>
            </a:r>
            <a:r>
              <a:rPr lang="en-US" sz="2200" dirty="0" err="1" smtClean="0">
                <a:solidFill>
                  <a:srgbClr val="000000"/>
                </a:solidFill>
                <a:latin typeface="Calibri (Body)"/>
              </a:rPr>
              <a:t>khoản</a:t>
            </a:r>
            <a:endParaRPr lang="vi-VN" altLang="en-US" sz="2200" dirty="0" err="1">
              <a:solidFill>
                <a:srgbClr val="000000"/>
              </a:solidFill>
              <a:latin typeface="Calibri (Body)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 isContent="1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25800" y="1524000"/>
            <a:ext cx="7056120" cy="503682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 rot="5400000">
            <a:off x="438059" y="1024981"/>
            <a:ext cx="750987" cy="164065"/>
            <a:chOff x="0" y="0"/>
            <a:chExt cx="164826" cy="36009"/>
          </a:xfrm>
        </p:grpSpPr>
        <p:sp>
          <p:nvSpPr>
            <p:cNvPr id="4" name="Freeform 3"/>
            <p:cNvSpPr/>
            <p:nvPr/>
          </p:nvSpPr>
          <p:spPr>
            <a:xfrm>
              <a:off x="0" y="0"/>
              <a:ext cx="164826" cy="36009"/>
            </a:xfrm>
            <a:custGeom>
              <a:avLst/>
              <a:gdLst/>
              <a:ahLst/>
              <a:cxnLst/>
              <a:rect l="l" t="t" r="r" b="b"/>
              <a:pathLst>
                <a:path w="164826" h="36009">
                  <a:moveTo>
                    <a:pt x="18004" y="0"/>
                  </a:moveTo>
                  <a:lnTo>
                    <a:pt x="146821" y="0"/>
                  </a:lnTo>
                  <a:cubicBezTo>
                    <a:pt x="156765" y="0"/>
                    <a:pt x="164826" y="8061"/>
                    <a:pt x="164826" y="18004"/>
                  </a:cubicBezTo>
                  <a:lnTo>
                    <a:pt x="164826" y="18004"/>
                  </a:lnTo>
                  <a:cubicBezTo>
                    <a:pt x="164826" y="27948"/>
                    <a:pt x="156765" y="36009"/>
                    <a:pt x="146821" y="36009"/>
                  </a:cubicBezTo>
                  <a:lnTo>
                    <a:pt x="18004" y="36009"/>
                  </a:lnTo>
                  <a:cubicBezTo>
                    <a:pt x="8061" y="36009"/>
                    <a:pt x="0" y="27948"/>
                    <a:pt x="0" y="18004"/>
                  </a:cubicBezTo>
                  <a:lnTo>
                    <a:pt x="0" y="18004"/>
                  </a:lnTo>
                  <a:cubicBezTo>
                    <a:pt x="0" y="8061"/>
                    <a:pt x="8061" y="0"/>
                    <a:pt x="18004" y="0"/>
                  </a:cubicBezTo>
                  <a:close/>
                </a:path>
              </a:pathLst>
            </a:custGeom>
            <a:solidFill>
              <a:srgbClr val="38B6FF"/>
            </a:solidFill>
          </p:spPr>
          <p:txBody>
            <a:bodyPr/>
            <a:p>
              <a:endParaRPr lang="vi-VN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0" y="-28575"/>
              <a:ext cx="164826" cy="64584"/>
            </a:xfrm>
            <a:prstGeom prst="rect">
              <a:avLst/>
            </a:prstGeom>
          </p:spPr>
          <p:txBody>
            <a:bodyPr lIns="50800" tIns="50800" rIns="50800" bIns="50800" rtlCol="0" anchor="ctr"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168400" y="843896"/>
            <a:ext cx="4976495" cy="5262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>
              <a:lnSpc>
                <a:spcPts val="4480"/>
              </a:lnSpc>
            </a:pPr>
            <a:r>
              <a:rPr lang="en-US" sz="3200" b="1" dirty="0">
                <a:solidFill>
                  <a:srgbClr val="000000"/>
                </a:solidFill>
                <a:latin typeface="Calibri (Body)"/>
              </a:rPr>
              <a:t>BIỂU ĐỒ CƠ SỞ DỮ LIỆU</a:t>
            </a:r>
            <a:endParaRPr lang="en-US" sz="3200" b="1" dirty="0">
              <a:solidFill>
                <a:srgbClr val="000000"/>
              </a:solidFill>
              <a:latin typeface="Calibri (Body)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1794</Words>
  <Application>WPS Presentation</Application>
  <PresentationFormat>Custom</PresentationFormat>
  <Paragraphs>136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SimSun</vt:lpstr>
      <vt:lpstr>Wingdings</vt:lpstr>
      <vt:lpstr>Calibri (Body)</vt:lpstr>
      <vt:lpstr>Calibri</vt:lpstr>
      <vt:lpstr>Arial (Body)</vt:lpstr>
      <vt:lpstr>Fira Sans Bold</vt:lpstr>
      <vt:lpstr>Fira Sans</vt:lpstr>
      <vt:lpstr>Microsoft YaHei</vt:lpstr>
      <vt:lpstr>Arial Unicode MS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Trường</dc:title>
  <dc:creator>Nhựt Nguyễn</dc:creator>
  <cp:lastModifiedBy>ADMIN</cp:lastModifiedBy>
  <cp:revision>26</cp:revision>
  <dcterms:created xsi:type="dcterms:W3CDTF">2006-08-16T00:00:00Z</dcterms:created>
  <dcterms:modified xsi:type="dcterms:W3CDTF">2024-01-22T14:26:43Z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25EBA724A89F4AD7945B4C8BB5D17DEF_12</vt:lpwstr>
  </property>
  <property fmtid="{D5CDD505-2E9C-101B-9397-08002B2CF9AE}" pid="3" name="KSOProductBuildVer">
    <vt:lpwstr>1033-12.2.0.13359</vt:lpwstr>
  </property>
</Properties>
</file>